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86" r:id="rId2"/>
  </p:sldMasterIdLst>
  <p:notesMasterIdLst>
    <p:notesMasterId r:id="rId58"/>
  </p:notesMasterIdLst>
  <p:handoutMasterIdLst>
    <p:handoutMasterId r:id="rId59"/>
  </p:handoutMasterIdLst>
  <p:sldIdLst>
    <p:sldId id="327" r:id="rId3"/>
    <p:sldId id="328" r:id="rId4"/>
    <p:sldId id="301" r:id="rId5"/>
    <p:sldId id="302" r:id="rId6"/>
    <p:sldId id="303" r:id="rId7"/>
    <p:sldId id="286" r:id="rId8"/>
    <p:sldId id="287" r:id="rId9"/>
    <p:sldId id="274" r:id="rId10"/>
    <p:sldId id="304" r:id="rId11"/>
    <p:sldId id="288" r:id="rId12"/>
    <p:sldId id="290" r:id="rId13"/>
    <p:sldId id="289" r:id="rId14"/>
    <p:sldId id="291" r:id="rId15"/>
    <p:sldId id="311" r:id="rId16"/>
    <p:sldId id="292" r:id="rId17"/>
    <p:sldId id="257" r:id="rId18"/>
    <p:sldId id="258" r:id="rId19"/>
    <p:sldId id="260" r:id="rId20"/>
    <p:sldId id="261" r:id="rId21"/>
    <p:sldId id="333" r:id="rId22"/>
    <p:sldId id="334" r:id="rId23"/>
    <p:sldId id="335" r:id="rId24"/>
    <p:sldId id="326" r:id="rId25"/>
    <p:sldId id="318" r:id="rId26"/>
    <p:sldId id="316" r:id="rId27"/>
    <p:sldId id="317" r:id="rId28"/>
    <p:sldId id="262" r:id="rId29"/>
    <p:sldId id="263" r:id="rId30"/>
    <p:sldId id="319" r:id="rId31"/>
    <p:sldId id="320" r:id="rId32"/>
    <p:sldId id="321" r:id="rId33"/>
    <p:sldId id="312" r:id="rId34"/>
    <p:sldId id="264" r:id="rId35"/>
    <p:sldId id="268" r:id="rId36"/>
    <p:sldId id="313" r:id="rId37"/>
    <p:sldId id="314" r:id="rId38"/>
    <p:sldId id="309" r:id="rId39"/>
    <p:sldId id="329" r:id="rId40"/>
    <p:sldId id="330" r:id="rId41"/>
    <p:sldId id="331" r:id="rId42"/>
    <p:sldId id="280" r:id="rId43"/>
    <p:sldId id="265" r:id="rId44"/>
    <p:sldId id="266" r:id="rId45"/>
    <p:sldId id="322" r:id="rId46"/>
    <p:sldId id="332" r:id="rId47"/>
    <p:sldId id="323" r:id="rId48"/>
    <p:sldId id="269" r:id="rId49"/>
    <p:sldId id="324" r:id="rId50"/>
    <p:sldId id="325" r:id="rId51"/>
    <p:sldId id="270" r:id="rId52"/>
    <p:sldId id="293" r:id="rId53"/>
    <p:sldId id="259" r:id="rId54"/>
    <p:sldId id="296" r:id="rId55"/>
    <p:sldId id="273" r:id="rId56"/>
    <p:sldId id="275" r:id="rId57"/>
  </p:sldIdLst>
  <p:sldSz cx="9144000" cy="6858000" type="screen4x3"/>
  <p:notesSz cx="10007600" cy="68707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00"/>
    <a:srgbClr val="FF00FF"/>
    <a:srgbClr val="33CCFF"/>
    <a:srgbClr val="99FF99"/>
    <a:srgbClr val="000000"/>
    <a:srgbClr val="FF66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962" autoAdjust="0"/>
  </p:normalViewPr>
  <p:slideViewPr>
    <p:cSldViewPr>
      <p:cViewPr varScale="1">
        <p:scale>
          <a:sx n="66" d="100"/>
          <a:sy n="66" d="100"/>
        </p:scale>
        <p:origin x="-91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14" d="100"/>
          <a:sy n="114" d="100"/>
        </p:scale>
        <p:origin x="-786" y="-102"/>
      </p:cViewPr>
      <p:guideLst>
        <p:guide orient="horz" pos="2164"/>
        <p:guide pos="315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4338638" cy="34290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defTabSz="925513">
              <a:defRPr sz="1200">
                <a:latin typeface="Arial" charset="0"/>
              </a:defRPr>
            </a:lvl1pPr>
          </a:lstStyle>
          <a:p>
            <a:pPr>
              <a:defRPr/>
            </a:pPr>
            <a:endParaRPr lang="en-GB"/>
          </a:p>
        </p:txBody>
      </p:sp>
      <p:sp>
        <p:nvSpPr>
          <p:cNvPr id="29699" name="Rectangle 3"/>
          <p:cNvSpPr>
            <a:spLocks noGrp="1" noChangeArrowheads="1"/>
          </p:cNvSpPr>
          <p:nvPr>
            <p:ph type="dt" sz="quarter" idx="1"/>
          </p:nvPr>
        </p:nvSpPr>
        <p:spPr bwMode="auto">
          <a:xfrm>
            <a:off x="5668963" y="0"/>
            <a:ext cx="4337050" cy="34290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r" defTabSz="925513">
              <a:defRPr sz="1200">
                <a:latin typeface="Arial" charset="0"/>
              </a:defRPr>
            </a:lvl1pPr>
          </a:lstStyle>
          <a:p>
            <a:pPr>
              <a:defRPr/>
            </a:pPr>
            <a:endParaRPr lang="en-GB"/>
          </a:p>
        </p:txBody>
      </p:sp>
      <p:sp>
        <p:nvSpPr>
          <p:cNvPr id="29700" name="Rectangle 4"/>
          <p:cNvSpPr>
            <a:spLocks noGrp="1" noChangeArrowheads="1"/>
          </p:cNvSpPr>
          <p:nvPr>
            <p:ph type="ftr" sz="quarter" idx="2"/>
          </p:nvPr>
        </p:nvSpPr>
        <p:spPr bwMode="auto">
          <a:xfrm>
            <a:off x="0" y="6526213"/>
            <a:ext cx="4338638" cy="34290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defTabSz="925513">
              <a:defRPr sz="1200">
                <a:latin typeface="Arial" charset="0"/>
              </a:defRPr>
            </a:lvl1pPr>
          </a:lstStyle>
          <a:p>
            <a:pPr>
              <a:defRPr/>
            </a:pPr>
            <a:endParaRPr lang="en-GB"/>
          </a:p>
        </p:txBody>
      </p:sp>
      <p:sp>
        <p:nvSpPr>
          <p:cNvPr id="29701" name="Rectangle 5"/>
          <p:cNvSpPr>
            <a:spLocks noGrp="1" noChangeArrowheads="1"/>
          </p:cNvSpPr>
          <p:nvPr>
            <p:ph type="sldNum" sz="quarter" idx="3"/>
          </p:nvPr>
        </p:nvSpPr>
        <p:spPr bwMode="auto">
          <a:xfrm>
            <a:off x="5668963" y="6526213"/>
            <a:ext cx="4337050" cy="34290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r" defTabSz="925513">
              <a:defRPr sz="1200">
                <a:latin typeface="Arial" charset="0"/>
              </a:defRPr>
            </a:lvl1pPr>
          </a:lstStyle>
          <a:p>
            <a:pPr>
              <a:defRPr/>
            </a:pPr>
            <a:fld id="{8E4FC8BF-D535-46F8-B569-A7AD7E2F6F02}" type="slidenum">
              <a:rPr lang="en-GB"/>
              <a:pPr>
                <a:defRPr/>
              </a:pPr>
              <a:t>‹#›</a:t>
            </a:fld>
            <a:endParaRPr lang="en-GB"/>
          </a:p>
        </p:txBody>
      </p:sp>
    </p:spTree>
    <p:extLst>
      <p:ext uri="{BB962C8B-B14F-4D97-AF65-F5344CB8AC3E}">
        <p14:creationId xmlns:p14="http://schemas.microsoft.com/office/powerpoint/2010/main" val="3615551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4338638" cy="34290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defTabSz="925513">
              <a:defRPr sz="1200">
                <a:latin typeface="Arial" charset="0"/>
              </a:defRPr>
            </a:lvl1pPr>
          </a:lstStyle>
          <a:p>
            <a:pPr>
              <a:defRPr/>
            </a:pPr>
            <a:endParaRPr lang="en-GB"/>
          </a:p>
        </p:txBody>
      </p:sp>
      <p:sp>
        <p:nvSpPr>
          <p:cNvPr id="34819" name="Rectangle 3"/>
          <p:cNvSpPr>
            <a:spLocks noGrp="1" noChangeArrowheads="1"/>
          </p:cNvSpPr>
          <p:nvPr>
            <p:ph type="dt" idx="1"/>
          </p:nvPr>
        </p:nvSpPr>
        <p:spPr bwMode="auto">
          <a:xfrm>
            <a:off x="5668963" y="0"/>
            <a:ext cx="4337050" cy="34290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r" defTabSz="925513">
              <a:defRPr sz="1200">
                <a:latin typeface="Arial" charset="0"/>
              </a:defRPr>
            </a:lvl1pPr>
          </a:lstStyle>
          <a:p>
            <a:pPr>
              <a:defRPr/>
            </a:pPr>
            <a:endParaRPr lang="en-GB"/>
          </a:p>
        </p:txBody>
      </p:sp>
      <p:sp>
        <p:nvSpPr>
          <p:cNvPr id="58372" name="Rectangle 4"/>
          <p:cNvSpPr>
            <a:spLocks noGrp="1" noRot="1" noChangeAspect="1" noChangeArrowheads="1" noTextEdit="1"/>
          </p:cNvSpPr>
          <p:nvPr>
            <p:ph type="sldImg" idx="2"/>
          </p:nvPr>
        </p:nvSpPr>
        <p:spPr bwMode="auto">
          <a:xfrm>
            <a:off x="3286125" y="515938"/>
            <a:ext cx="3435350" cy="2576512"/>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1001713" y="3263900"/>
            <a:ext cx="8004175" cy="3090863"/>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34822" name="Rectangle 6"/>
          <p:cNvSpPr>
            <a:spLocks noGrp="1" noChangeArrowheads="1"/>
          </p:cNvSpPr>
          <p:nvPr>
            <p:ph type="ftr" sz="quarter" idx="4"/>
          </p:nvPr>
        </p:nvSpPr>
        <p:spPr bwMode="auto">
          <a:xfrm>
            <a:off x="0" y="6526213"/>
            <a:ext cx="4338638" cy="34290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defTabSz="925513">
              <a:defRPr sz="1200">
                <a:latin typeface="Arial" charset="0"/>
              </a:defRPr>
            </a:lvl1pPr>
          </a:lstStyle>
          <a:p>
            <a:pPr>
              <a:defRPr/>
            </a:pPr>
            <a:endParaRPr lang="en-GB"/>
          </a:p>
        </p:txBody>
      </p:sp>
      <p:sp>
        <p:nvSpPr>
          <p:cNvPr id="34823" name="Rectangle 7"/>
          <p:cNvSpPr>
            <a:spLocks noGrp="1" noChangeArrowheads="1"/>
          </p:cNvSpPr>
          <p:nvPr>
            <p:ph type="sldNum" sz="quarter" idx="5"/>
          </p:nvPr>
        </p:nvSpPr>
        <p:spPr bwMode="auto">
          <a:xfrm>
            <a:off x="5668963" y="6526213"/>
            <a:ext cx="4337050" cy="34290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r" defTabSz="925513">
              <a:defRPr sz="1200">
                <a:latin typeface="Arial" charset="0"/>
              </a:defRPr>
            </a:lvl1pPr>
          </a:lstStyle>
          <a:p>
            <a:pPr>
              <a:defRPr/>
            </a:pPr>
            <a:fld id="{AB612E5D-73B2-4938-85A3-11DC69C44414}" type="slidenum">
              <a:rPr lang="en-GB"/>
              <a:pPr>
                <a:defRPr/>
              </a:pPr>
              <a:t>‹#›</a:t>
            </a:fld>
            <a:endParaRPr lang="en-GB"/>
          </a:p>
        </p:txBody>
      </p:sp>
    </p:spTree>
    <p:extLst>
      <p:ext uri="{BB962C8B-B14F-4D97-AF65-F5344CB8AC3E}">
        <p14:creationId xmlns:p14="http://schemas.microsoft.com/office/powerpoint/2010/main" val="432462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F55C717-E52F-41D5-B08C-96A6B39B0E87}" type="slidenum">
              <a:rPr lang="en-GB" smtClean="0"/>
              <a:pPr/>
              <a:t>1</a:t>
            </a:fld>
            <a:endParaRPr lang="en-GB" dirty="0"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E155D9F-78AF-44D0-BC13-FFC5B80DD3D0}" type="slidenum">
              <a:rPr lang="en-GB" smtClean="0"/>
              <a:pPr/>
              <a:t>18</a:t>
            </a:fld>
            <a:endParaRPr lang="en-GB"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E68B887-5538-44E1-A965-16098E1AFA2B}" type="slidenum">
              <a:rPr lang="en-GB" smtClean="0"/>
              <a:pPr/>
              <a:t>19</a:t>
            </a:fld>
            <a:endParaRPr lang="en-GB"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Locard’s Exchange Principle</a:t>
            </a:r>
          </a:p>
          <a:p>
            <a:r>
              <a:rPr lang="en-GB" dirty="0" smtClean="0"/>
              <a:t>“In the early 20</a:t>
            </a:r>
            <a:r>
              <a:rPr lang="en-GB" baseline="30000" dirty="0" smtClean="0"/>
              <a:t>th</a:t>
            </a:r>
            <a:r>
              <a:rPr lang="en-GB" dirty="0" smtClean="0"/>
              <a:t> century,</a:t>
            </a:r>
            <a:r>
              <a:rPr lang="en-GB" baseline="0" dirty="0" smtClean="0"/>
              <a:t> Dr Edmond Locard’s work in the area of forensics science are crime scene reconstruction became known as Locards’s Exchange Principle. When two objects come into contact, material is exchanged between them. For example, when a car hits something, or when an investigator examines a body and finds material that seems out of place.”</a:t>
            </a:r>
          </a:p>
          <a:p>
            <a:endParaRPr lang="en-GB" baseline="0" dirty="0" smtClean="0"/>
          </a:p>
          <a:p>
            <a:r>
              <a:rPr lang="en-GB" dirty="0" smtClean="0"/>
              <a:t>Ref: Windows Forensics Analysis – DVD Toolkit 2E by Harlan Carvey</a:t>
            </a:r>
            <a:r>
              <a:rPr lang="en-GB" baseline="0" dirty="0" smtClean="0"/>
              <a:t> – pub Syngress – ISBN:978-1-59479-422-9</a:t>
            </a:r>
          </a:p>
          <a:p>
            <a:r>
              <a:rPr lang="en-GB" dirty="0" smtClean="0"/>
              <a:t> </a:t>
            </a:r>
            <a:endParaRPr lang="en-GB" dirty="0"/>
          </a:p>
        </p:txBody>
      </p:sp>
      <p:sp>
        <p:nvSpPr>
          <p:cNvPr id="4" name="Slide Number Placeholder 3"/>
          <p:cNvSpPr>
            <a:spLocks noGrp="1"/>
          </p:cNvSpPr>
          <p:nvPr>
            <p:ph type="sldNum" sz="quarter" idx="10"/>
          </p:nvPr>
        </p:nvSpPr>
        <p:spPr/>
        <p:txBody>
          <a:bodyPr/>
          <a:lstStyle/>
          <a:p>
            <a:fld id="{0E5CE56C-FBAF-4E33-8664-4EEF059A3394}" type="slidenum">
              <a:rPr lang="en-GB" smtClean="0"/>
              <a:pPr/>
              <a:t>20</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www.faqs.org/rfcs/rfc3227.html</a:t>
            </a:r>
            <a:endParaRPr lang="en-GB" dirty="0"/>
          </a:p>
        </p:txBody>
      </p:sp>
      <p:sp>
        <p:nvSpPr>
          <p:cNvPr id="4" name="Slide Number Placeholder 3"/>
          <p:cNvSpPr>
            <a:spLocks noGrp="1"/>
          </p:cNvSpPr>
          <p:nvPr>
            <p:ph type="sldNum" sz="quarter" idx="10"/>
          </p:nvPr>
        </p:nvSpPr>
        <p:spPr/>
        <p:txBody>
          <a:bodyPr/>
          <a:lstStyle/>
          <a:p>
            <a:fld id="{0E5CE56C-FBAF-4E33-8664-4EEF059A3394}" type="slidenum">
              <a:rPr lang="en-GB" smtClean="0"/>
              <a:pPr/>
              <a:t>21</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Example</a:t>
            </a:r>
          </a:p>
          <a:p>
            <a:r>
              <a:rPr lang="en-GB" dirty="0" smtClean="0"/>
              <a:t>On</a:t>
            </a:r>
            <a:r>
              <a:rPr lang="en-GB" baseline="0" dirty="0" smtClean="0"/>
              <a:t> an XP system – wait 24 hours and a System Restore Point is created automatically. Wait 3 days and the system will perform a limited defrag of the hard drive. If someone is stealing information from the systems, then doing nothing will enable them to continue.</a:t>
            </a:r>
            <a:endParaRPr lang="en-GB" dirty="0"/>
          </a:p>
        </p:txBody>
      </p:sp>
      <p:sp>
        <p:nvSpPr>
          <p:cNvPr id="4" name="Slide Number Placeholder 3"/>
          <p:cNvSpPr>
            <a:spLocks noGrp="1"/>
          </p:cNvSpPr>
          <p:nvPr>
            <p:ph type="sldNum" sz="quarter" idx="10"/>
          </p:nvPr>
        </p:nvSpPr>
        <p:spPr/>
        <p:txBody>
          <a:bodyPr/>
          <a:lstStyle/>
          <a:p>
            <a:fld id="{0E5CE56C-FBAF-4E33-8664-4EEF059A3394}" type="slidenum">
              <a:rPr lang="en-GB" smtClean="0"/>
              <a:pPr/>
              <a:t>22</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A839E36B-FC08-4C23-ABC7-6DD144B13EE7}" type="slidenum">
              <a:rPr lang="en-GB" smtClean="0"/>
              <a:pPr/>
              <a:t>24</a:t>
            </a:fld>
            <a:endParaRPr lang="en-GB"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F1B316C-BFE1-4641-8B98-DB7399D48664}" type="slidenum">
              <a:rPr lang="en-GB" smtClean="0"/>
              <a:pPr/>
              <a:t>25</a:t>
            </a:fld>
            <a:endParaRPr lang="en-GB"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367EA75-E012-4815-861C-BD40C2C776F9}" type="slidenum">
              <a:rPr lang="en-GB" smtClean="0"/>
              <a:pPr/>
              <a:t>26</a:t>
            </a:fld>
            <a:endParaRPr lang="en-GB"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5DC7176-9B30-402F-A5F3-8F6A6B9F2808}" type="slidenum">
              <a:rPr lang="en-GB" smtClean="0"/>
              <a:pPr/>
              <a:t>27</a:t>
            </a:fld>
            <a:endParaRPr lang="en-GB"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13D7D81-D01B-4DCC-8A7C-ADD23CCF3DCA}" type="slidenum">
              <a:rPr lang="en-GB" smtClean="0"/>
              <a:pPr/>
              <a:t>28</a:t>
            </a:fld>
            <a:endParaRPr lang="en-GB"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smtClean="0"/>
          </a:p>
        </p:txBody>
      </p:sp>
      <p:sp>
        <p:nvSpPr>
          <p:cNvPr id="60420" name="Slide Number Placeholder 3"/>
          <p:cNvSpPr>
            <a:spLocks noGrp="1"/>
          </p:cNvSpPr>
          <p:nvPr>
            <p:ph type="sldNum" sz="quarter" idx="5"/>
          </p:nvPr>
        </p:nvSpPr>
        <p:spPr>
          <a:noFill/>
        </p:spPr>
        <p:txBody>
          <a:bodyPr/>
          <a:lstStyle/>
          <a:p>
            <a:fld id="{3614D686-8BB7-4771-94DF-39FFE235AFC2}" type="slidenum">
              <a:rPr lang="en-GB" smtClean="0"/>
              <a:pPr/>
              <a:t>6</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D00F7C0-47FE-40E6-B7A5-844BADD9FE5D}" type="slidenum">
              <a:rPr lang="en-GB" smtClean="0"/>
              <a:pPr/>
              <a:t>33</a:t>
            </a:fld>
            <a:endParaRPr lang="en-GB"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BA0218F-1FFB-41A5-B858-2028E7107641}" type="slidenum">
              <a:rPr lang="en-GB" smtClean="0"/>
              <a:pPr/>
              <a:t>34</a:t>
            </a:fld>
            <a:endParaRPr lang="en-GB"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0C42818-6F25-4870-80A8-D94BC0CD6237}" type="slidenum">
              <a:rPr lang="en-GB" smtClean="0"/>
              <a:pPr/>
              <a:t>42</a:t>
            </a:fld>
            <a:endParaRPr lang="en-GB"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B4985359-48C9-4D44-9E75-719EFE0B1E70}" type="slidenum">
              <a:rPr lang="en-GB" smtClean="0"/>
              <a:pPr/>
              <a:t>43</a:t>
            </a:fld>
            <a:endParaRPr lang="en-GB" dirty="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Ref:</a:t>
            </a:r>
            <a:r>
              <a:rPr lang="en-GB" baseline="0" dirty="0" smtClean="0"/>
              <a:t> Dissecting NTFS Hidden Streams by </a:t>
            </a:r>
            <a:r>
              <a:rPr lang="en-GB" baseline="0" dirty="0" err="1" smtClean="0"/>
              <a:t>Chetan</a:t>
            </a:r>
            <a:r>
              <a:rPr lang="en-GB" baseline="0" dirty="0" smtClean="0"/>
              <a:t> Gupta, NII Consulting</a:t>
            </a:r>
          </a:p>
          <a:p>
            <a:r>
              <a:rPr lang="en-GB" baseline="0" dirty="0" smtClean="0"/>
              <a:t>www.niiconsulting.com</a:t>
            </a:r>
            <a:endParaRPr lang="en-GB" dirty="0"/>
          </a:p>
        </p:txBody>
      </p:sp>
      <p:sp>
        <p:nvSpPr>
          <p:cNvPr id="4" name="Slide Number Placeholder 3"/>
          <p:cNvSpPr>
            <a:spLocks noGrp="1"/>
          </p:cNvSpPr>
          <p:nvPr>
            <p:ph type="sldNum" sz="quarter" idx="10"/>
          </p:nvPr>
        </p:nvSpPr>
        <p:spPr/>
        <p:txBody>
          <a:bodyPr/>
          <a:lstStyle/>
          <a:p>
            <a:pPr>
              <a:defRPr/>
            </a:pPr>
            <a:fld id="{AB612E5D-73B2-4938-85A3-11DC69C44414}" type="slidenum">
              <a:rPr lang="en-GB" smtClean="0"/>
              <a:pPr>
                <a:defRPr/>
              </a:pPr>
              <a:t>44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E153266-A87B-4187-8889-64A2FB11720A}" type="slidenum">
              <a:rPr lang="en-GB" smtClean="0"/>
              <a:pPr/>
              <a:t>47</a:t>
            </a:fld>
            <a:endParaRPr lang="en-GB"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lvl="1" eaLnBrk="1" hangingPunct="1"/>
            <a:r>
              <a:rPr lang="en-GB" dirty="0" smtClean="0"/>
              <a:t>Streams.exe from www.sysinternals.com</a:t>
            </a:r>
          </a:p>
          <a:p>
            <a:pPr lvl="1" eaLnBrk="1" hangingPunct="1"/>
            <a:r>
              <a:rPr lang="en-GB" dirty="0" smtClean="0"/>
              <a:t>LADS.exe from www.heysoft.de.nt/ep-lads.htm</a:t>
            </a:r>
          </a:p>
          <a:p>
            <a:pPr lvl="1" eaLnBrk="1" hangingPunct="1"/>
            <a:r>
              <a:rPr lang="en-GB" dirty="0" smtClean="0"/>
              <a:t>CrucialADS.exe from www.crucialsecurity.com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06D1A3DA-D73A-4B3E-9591-3DD9D22987D0}" type="slidenum">
              <a:rPr lang="en-GB" smtClean="0"/>
              <a:pPr/>
              <a:t>50</a:t>
            </a:fld>
            <a:endParaRPr lang="en-GB"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1FC11481-3D3C-420B-A763-686BDDB8512F}" type="slidenum">
              <a:rPr lang="en-GB" smtClean="0"/>
              <a:pPr/>
              <a:t>52</a:t>
            </a:fld>
            <a:endParaRPr lang="en-GB"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62E1396-5056-4FA5-B043-A310D5744C28}" type="slidenum">
              <a:rPr lang="en-GB" smtClean="0"/>
              <a:pPr/>
              <a:t>54</a:t>
            </a:fld>
            <a:endParaRPr lang="en-GB"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0593E228-3475-4746-92FF-5F555CA46BEA}" type="slidenum">
              <a:rPr lang="en-GB" smtClean="0"/>
              <a:pPr/>
              <a:t>55</a:t>
            </a:fld>
            <a:endParaRPr lang="en-GB"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GB" smtClean="0"/>
              <a:t>Free software can be found here:-</a:t>
            </a:r>
          </a:p>
          <a:p>
            <a:r>
              <a:rPr lang="en-GB" smtClean="0"/>
              <a:t>http://www.forensic-computing.ltd.uk/tools.htm#forensic_windows</a:t>
            </a:r>
          </a:p>
          <a:p>
            <a:endParaRPr lang="en-GB" smtClean="0"/>
          </a:p>
        </p:txBody>
      </p:sp>
      <p:sp>
        <p:nvSpPr>
          <p:cNvPr id="61444" name="Slide Number Placeholder 3"/>
          <p:cNvSpPr>
            <a:spLocks noGrp="1"/>
          </p:cNvSpPr>
          <p:nvPr>
            <p:ph type="sldNum" sz="quarter" idx="5"/>
          </p:nvPr>
        </p:nvSpPr>
        <p:spPr>
          <a:noFill/>
        </p:spPr>
        <p:txBody>
          <a:bodyPr/>
          <a:lstStyle/>
          <a:p>
            <a:fld id="{9ED8E492-466D-401B-BDA3-99CECC344086}" type="slidenum">
              <a:rPr lang="en-GB" smtClean="0"/>
              <a:pPr/>
              <a:t>7</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9E66120-35F9-4048-B3CA-9D4766D6F948}" type="slidenum">
              <a:rPr lang="en-GB" smtClean="0"/>
              <a:pPr/>
              <a:t>8</a:t>
            </a:fld>
            <a:endParaRPr lang="en-GB"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r>
              <a:rPr lang="en-GB" smtClean="0"/>
              <a:t>A very nice article called “</a:t>
            </a:r>
            <a:r>
              <a:rPr lang="en-GB" b="1" u="sng" smtClean="0"/>
              <a:t>Computer Forensics Explained”</a:t>
            </a:r>
          </a:p>
          <a:p>
            <a:pPr eaLnBrk="1" hangingPunct="1"/>
            <a:r>
              <a:rPr lang="en-GB" smtClean="0"/>
              <a:t> </a:t>
            </a:r>
          </a:p>
          <a:p>
            <a:pPr eaLnBrk="1" hangingPunct="1"/>
            <a:r>
              <a:rPr lang="en-GB" smtClean="0"/>
              <a:t>http://www.exploreforensics.co.uk/computer-forensics-explained.html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r>
              <a:rPr lang="en-GB" dirty="0" smtClean="0"/>
              <a:t>Why do we need Computer Forensics?</a:t>
            </a:r>
          </a:p>
          <a:p>
            <a:pPr eaLnBrk="1" hangingPunct="1"/>
            <a:r>
              <a:rPr lang="en-GB" dirty="0" smtClean="0"/>
              <a:t>The vast majority of documents in electronic format. No investigation is complete without reviewing documents relating to a crime. This takes the form of properly handled computer evidence.</a:t>
            </a:r>
          </a:p>
          <a:p>
            <a:pPr eaLnBrk="1" hangingPunct="1"/>
            <a:r>
              <a:rPr lang="en-GB" dirty="0" smtClean="0"/>
              <a:t>Recovery of deleted files is very important as documents vital to the investigation could be recovered.</a:t>
            </a:r>
          </a:p>
          <a:p>
            <a:pPr eaLnBrk="1" hangingPunct="1"/>
            <a:r>
              <a:rPr lang="en-GB" dirty="0" smtClean="0"/>
              <a:t>Ensures the preservation and authentication of computer data because computer evidence is fragile and easily damaged, erased or altered. There is also the issue  of proving that the evidence has not been tampered with during the investigation.</a:t>
            </a:r>
          </a:p>
          <a:p>
            <a:pPr eaLnBrk="1" hangingPunct="1"/>
            <a:endParaRPr lang="en-GB" dirty="0" smtClean="0"/>
          </a:p>
          <a:p>
            <a:pPr eaLnBrk="1" hangingPunct="1"/>
            <a:r>
              <a:rPr lang="en-GB" dirty="0" smtClean="0"/>
              <a:t>References</a:t>
            </a:r>
          </a:p>
          <a:p>
            <a:pPr rtl="0"/>
            <a:r>
              <a:rPr lang="en-GB" dirty="0" smtClean="0"/>
              <a:t>1. Robert C. Newman, </a:t>
            </a:r>
            <a:r>
              <a:rPr lang="en-GB" b="0" dirty="0" smtClean="0"/>
              <a:t>Computer Forensics: Evidence Collection and Management</a:t>
            </a:r>
            <a:r>
              <a:rPr lang="en-GB" b="1" dirty="0" smtClean="0"/>
              <a:t>, </a:t>
            </a:r>
            <a:r>
              <a:rPr lang="en-GB" dirty="0" smtClean="0"/>
              <a:t>Page 5</a:t>
            </a:r>
          </a:p>
          <a:p>
            <a:pPr eaLnBrk="1" hangingPunct="1"/>
            <a:r>
              <a:rPr lang="en-GB" dirty="0" smtClean="0"/>
              <a:t>2. John R. </a:t>
            </a:r>
            <a:r>
              <a:rPr lang="en-GB" dirty="0" err="1" smtClean="0"/>
              <a:t>Vacca</a:t>
            </a:r>
            <a:r>
              <a:rPr lang="en-GB" dirty="0" smtClean="0"/>
              <a:t>, Computer Forensics – Computer Crime Scene Investigation,</a:t>
            </a:r>
            <a:r>
              <a:rPr lang="en-GB" baseline="0" dirty="0" smtClean="0"/>
              <a:t>  p4, </a:t>
            </a:r>
            <a:r>
              <a:rPr lang="en-GB" dirty="0" smtClean="0"/>
              <a:t>pub Charles Riva Media ISBN 1-58450-389-0</a:t>
            </a:r>
          </a:p>
        </p:txBody>
      </p:sp>
      <p:sp>
        <p:nvSpPr>
          <p:cNvPr id="63492" name="Slide Number Placeholder 3"/>
          <p:cNvSpPr>
            <a:spLocks noGrp="1"/>
          </p:cNvSpPr>
          <p:nvPr>
            <p:ph type="sldNum" sz="quarter" idx="5"/>
          </p:nvPr>
        </p:nvSpPr>
        <p:spPr>
          <a:noFill/>
        </p:spPr>
        <p:txBody>
          <a:bodyPr/>
          <a:lstStyle/>
          <a:p>
            <a:fld id="{15B3727C-EE5A-49FC-9431-81CD0F2F5A66}" type="slidenum">
              <a:rPr lang="en-GB" smtClean="0"/>
              <a:pPr/>
              <a:t>9</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endParaRPr lang="en-US" smtClean="0"/>
          </a:p>
        </p:txBody>
      </p:sp>
      <p:sp>
        <p:nvSpPr>
          <p:cNvPr id="64516" name="Slide Number Placeholder 3"/>
          <p:cNvSpPr>
            <a:spLocks noGrp="1"/>
          </p:cNvSpPr>
          <p:nvPr>
            <p:ph type="sldNum" sz="quarter" idx="5"/>
          </p:nvPr>
        </p:nvSpPr>
        <p:spPr>
          <a:noFill/>
        </p:spPr>
        <p:txBody>
          <a:bodyPr/>
          <a:lstStyle/>
          <a:p>
            <a:fld id="{3F6AA474-3BAD-48B9-BE67-A23821215802}" type="slidenum">
              <a:rPr lang="en-GB" smtClean="0"/>
              <a:pPr/>
              <a:t>10</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C5ED86B-0101-4372-8AE8-A970633B69CD}" type="slidenum">
              <a:rPr lang="en-GB" smtClean="0"/>
              <a:pPr/>
              <a:t>14</a:t>
            </a:fld>
            <a:endParaRPr lang="en-GB"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GB" smtClean="0"/>
              <a:t>Collecting volatile information presents a problem because this can change the state of the system, and even the contents of the memory itself.</a:t>
            </a:r>
          </a:p>
          <a:p>
            <a:endParaRPr lang="en-GB" smtClean="0"/>
          </a:p>
          <a:p>
            <a:r>
              <a:rPr lang="en-GB" smtClean="0"/>
              <a:t>Tools to do this are:-</a:t>
            </a:r>
          </a:p>
          <a:p>
            <a:r>
              <a:rPr lang="en-GB" smtClean="0"/>
              <a:t>Netstat</a:t>
            </a:r>
          </a:p>
          <a:p>
            <a:r>
              <a:rPr lang="en-GB" smtClean="0"/>
              <a:t>Nbtstat</a:t>
            </a:r>
          </a:p>
          <a:p>
            <a:r>
              <a:rPr lang="en-GB" smtClean="0"/>
              <a:t>Arp</a:t>
            </a:r>
          </a:p>
          <a:p>
            <a:r>
              <a:rPr lang="en-GB" smtClean="0"/>
              <a:t>tasklist </a:t>
            </a:r>
          </a:p>
          <a:p>
            <a:r>
              <a:rPr lang="en-GB" smtClean="0"/>
              <a:t>Ipconfig</a:t>
            </a:r>
          </a:p>
          <a:p>
            <a:r>
              <a:rPr lang="en-GB" smtClean="0"/>
              <a:t>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D870ABF-FC95-4037-BFAF-B4E19C6F8C5C}" type="slidenum">
              <a:rPr lang="en-GB" smtClean="0"/>
              <a:pPr/>
              <a:t>16</a:t>
            </a:fld>
            <a:endParaRPr lang="en-GB"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r>
              <a:rPr lang="en-US" dirty="0" smtClean="0"/>
              <a:t>The first known digital</a:t>
            </a:r>
            <a:r>
              <a:rPr lang="en-US" baseline="0" dirty="0" smtClean="0"/>
              <a:t> forensics investigator was </a:t>
            </a:r>
            <a:r>
              <a:rPr lang="en-GB" dirty="0" smtClean="0"/>
              <a:t>Clifford Stoll</a:t>
            </a:r>
            <a:r>
              <a:rPr lang="en-GB" baseline="0" dirty="0" smtClean="0"/>
              <a:t>. He managed the computers at the </a:t>
            </a:r>
            <a:r>
              <a:rPr lang="en-GB" dirty="0" smtClean="0"/>
              <a:t>Lawrence Berkeley National Laboratory in California. </a:t>
            </a:r>
            <a:r>
              <a:rPr lang="en-GB" baseline="0" dirty="0" smtClean="0"/>
              <a:t>In </a:t>
            </a:r>
            <a:r>
              <a:rPr lang="en-GB" dirty="0" smtClean="0"/>
              <a:t>1986 he was asked by his supervisor to look into an accounting error of 0.75$. His investigation led him to identify that 9 seconds of network time had not</a:t>
            </a:r>
            <a:r>
              <a:rPr lang="en-GB" baseline="0" dirty="0" smtClean="0"/>
              <a:t> been paid for.  He concluded that this was the work of a hacker. He then spent 10 months tracking this hacker down. By identifying that he was using a modem and a dialup line, he managed to track the hacker to Germany. He setup a </a:t>
            </a:r>
            <a:r>
              <a:rPr lang="en-GB" baseline="0" dirty="0" err="1" smtClean="0"/>
              <a:t>honeypot</a:t>
            </a:r>
            <a:r>
              <a:rPr lang="en-GB" baseline="0" dirty="0" smtClean="0"/>
              <a:t> to lure the hacker and record his activities. The hacker turned out to be selling secrets to the KGB and was subsequently arrested.</a:t>
            </a:r>
          </a:p>
          <a:p>
            <a:pPr eaLnBrk="1" hangingPunct="1"/>
            <a:endParaRPr lang="en-GB" baseline="0" dirty="0" smtClean="0"/>
          </a:p>
          <a:p>
            <a:pPr eaLnBrk="1" hangingPunct="1"/>
            <a:r>
              <a:rPr lang="en-GB" baseline="0" dirty="0" smtClean="0"/>
              <a:t>Stoll later went on to write the famous book “The Cuckoo’s Egg” in which he told the story of how he caught Markus Hess. </a:t>
            </a:r>
          </a:p>
          <a:p>
            <a:pPr eaLnBrk="1" hangingPunct="1"/>
            <a:endParaRPr lang="en-GB" baseline="0" dirty="0" smtClean="0"/>
          </a:p>
          <a:p>
            <a:pPr eaLnBrk="1" hangingPunct="1"/>
            <a:r>
              <a:rPr lang="en-GB" baseline="0" dirty="0" smtClean="0"/>
              <a:t>Ref: http://en.wikipedia.org/wiki/The_Cuckoo%27s_Egg</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C59FADF-69AB-4745-8557-DD22439B07D3}" type="slidenum">
              <a:rPr lang="en-GB" smtClean="0"/>
              <a:pPr/>
              <a:t>17</a:t>
            </a:fld>
            <a:endParaRPr lang="en-GB"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endParaRPr lang="en-GB"/>
          </a:p>
        </p:txBody>
      </p:sp>
      <p:sp>
        <p:nvSpPr>
          <p:cNvPr id="5" name="Footer Placeholder 18"/>
          <p:cNvSpPr>
            <a:spLocks noGrp="1"/>
          </p:cNvSpPr>
          <p:nvPr>
            <p:ph type="ftr" sz="quarter" idx="11"/>
          </p:nvPr>
        </p:nvSpPr>
        <p:spPr/>
        <p:txBody>
          <a:bodyPr/>
          <a:lstStyle>
            <a:lvl1pPr>
              <a:defRPr/>
            </a:lvl1pPr>
          </a:lstStyle>
          <a:p>
            <a:pPr>
              <a:defRPr/>
            </a:pPr>
            <a:endParaRPr lang="en-GB"/>
          </a:p>
        </p:txBody>
      </p:sp>
      <p:sp>
        <p:nvSpPr>
          <p:cNvPr id="6" name="Slide Number Placeholder 26"/>
          <p:cNvSpPr>
            <a:spLocks noGrp="1"/>
          </p:cNvSpPr>
          <p:nvPr>
            <p:ph type="sldNum" sz="quarter" idx="12"/>
          </p:nvPr>
        </p:nvSpPr>
        <p:spPr/>
        <p:txBody>
          <a:bodyPr/>
          <a:lstStyle>
            <a:lvl1pPr>
              <a:defRPr/>
            </a:lvl1pPr>
          </a:lstStyle>
          <a:p>
            <a:pPr>
              <a:defRPr/>
            </a:pPr>
            <a:fld id="{0AE0CC92-4879-46F8-94DF-CAFA18A90A43}"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D53725F9-C78E-43A7-B2B6-7C409DC92B2D}"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DA4BC47E-3A1D-4AEF-B4E0-8AEF17C779DC}"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defRPr/>
            </a:pPr>
            <a:endParaRPr lang="en-GB"/>
          </a:p>
        </p:txBody>
      </p:sp>
      <p:sp>
        <p:nvSpPr>
          <p:cNvPr id="19" name="Footer Placeholder 18"/>
          <p:cNvSpPr>
            <a:spLocks noGrp="1"/>
          </p:cNvSpPr>
          <p:nvPr>
            <p:ph type="ftr" sz="quarter" idx="11"/>
          </p:nvPr>
        </p:nvSpPr>
        <p:spPr/>
        <p:txBody>
          <a:bodyPr/>
          <a:lstStyle/>
          <a:p>
            <a:pPr>
              <a:defRPr/>
            </a:pPr>
            <a:endParaRPr lang="en-GB"/>
          </a:p>
        </p:txBody>
      </p:sp>
      <p:sp>
        <p:nvSpPr>
          <p:cNvPr id="27" name="Slide Number Placeholder 26"/>
          <p:cNvSpPr>
            <a:spLocks noGrp="1"/>
          </p:cNvSpPr>
          <p:nvPr>
            <p:ph type="sldNum" sz="quarter" idx="12"/>
          </p:nvPr>
        </p:nvSpPr>
        <p:spPr/>
        <p:txBody>
          <a:bodyPr/>
          <a:lstStyle/>
          <a:p>
            <a:pPr>
              <a:defRPr/>
            </a:pPr>
            <a:fld id="{5DA9DEAA-2050-475C-B60D-6817CD36CA7A}"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3D63380B-2B4A-455B-B832-D04F026875AD}" type="slidenum">
              <a:rPr lang="en-GB" smtClean="0"/>
              <a:pPr>
                <a:defRPr/>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29C6B70-1C4E-43F1-875D-5C39A1F22378}"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466AF338-34B1-4766-873F-181FE76E4295}" type="slidenum">
              <a:rPr lang="en-GB" smtClean="0"/>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8E318CF6-1B23-4D7C-9214-9BEBDF3E7242}" type="slidenum">
              <a:rPr lang="en-GB" smtClean="0"/>
              <a:pPr>
                <a:defRPr/>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7044D8E2-3E55-405D-AAC9-F8A60E4129B9}" type="slidenum">
              <a:rPr lang="en-GB" smtClean="0"/>
              <a:pPr>
                <a:defRPr/>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34D8A099-F64E-4528-BEB4-97344D7D2E82}" type="slidenum">
              <a:rPr lang="en-GB" smtClean="0"/>
              <a:pPr>
                <a:defRPr/>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0C1A7A4E-DC0A-4C65-A40F-EE9D0C56716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lvl1pPr>
          </a:lstStyle>
          <a:p>
            <a:pPr>
              <a:defRPr/>
            </a:pPr>
            <a:fld id="{A5A99CE4-823A-461A-A417-C89FEB686F7E}" type="slidenum">
              <a:rPr lang="en-GB"/>
              <a:pPr>
                <a:defRPr/>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a:xfrm>
            <a:off x="8077200" y="6356350"/>
            <a:ext cx="609600" cy="365125"/>
          </a:xfrm>
        </p:spPr>
        <p:txBody>
          <a:bodyPr/>
          <a:lstStyle/>
          <a:p>
            <a:pPr>
              <a:defRPr/>
            </a:pPr>
            <a:fld id="{7374A2C3-BC7F-417F-B45D-12566744334F}" type="slidenum">
              <a:rPr lang="en-GB" smtClean="0"/>
              <a:pPr>
                <a:defRPr/>
              </a:pPr>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8136AF8C-95CE-406D-B507-FB0D48E185BB}" type="slidenum">
              <a:rPr lang="en-GB" smtClean="0"/>
              <a:pPr>
                <a:defRPr/>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4960F68-F34D-421F-9445-E37A434D7984}" type="slidenum">
              <a:rPr lang="en-GB" smtClean="0"/>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F638592-3577-4AD9-960A-E59B09B357E1}"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E67D2F0C-F9C9-4175-BA34-54834B5F141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lvl1pPr>
          </a:lstStyle>
          <a:p>
            <a:pPr>
              <a:defRPr/>
            </a:pPr>
            <a:fld id="{0F9D17C4-496F-4BC0-8C7F-09F1159546E9}"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lvl1pPr>
          </a:lstStyle>
          <a:p>
            <a:pPr>
              <a:defRPr/>
            </a:pPr>
            <a:fld id="{FF151D6B-7F30-436B-8D56-12DF150F0120}"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lvl1pPr>
          </a:lstStyle>
          <a:p>
            <a:pPr>
              <a:defRPr/>
            </a:pPr>
            <a:fld id="{95605B3E-3666-430B-BBC3-675AD2F52F80}"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lvl1pPr>
          </a:lstStyle>
          <a:p>
            <a:pPr>
              <a:defRPr/>
            </a:pPr>
            <a:fld id="{65FC053D-B26A-4EB5-8107-DF063B7EDA82}"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GB"/>
          </a:p>
        </p:txBody>
      </p:sp>
      <p:sp>
        <p:nvSpPr>
          <p:cNvPr id="10" name="Footer Placeholder 5"/>
          <p:cNvSpPr>
            <a:spLocks noGrp="1"/>
          </p:cNvSpPr>
          <p:nvPr>
            <p:ph type="ftr" sz="quarter" idx="11"/>
          </p:nvPr>
        </p:nvSpPr>
        <p:spPr/>
        <p:txBody>
          <a:bodyPr/>
          <a:lstStyle>
            <a:lvl1pPr>
              <a:defRPr/>
            </a:lvl1pPr>
          </a:lstStyle>
          <a:p>
            <a:pPr>
              <a:defRPr/>
            </a:pPr>
            <a:endParaRPr lang="en-GB"/>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4FAD839F-3386-439D-8328-D502FC5B38CC}"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ndParaRPr>
          </a:p>
        </p:txBody>
      </p:sp>
      <p:sp>
        <p:nvSpPr>
          <p:cNvPr id="2052"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2053"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7CC47521-EA7C-4D7F-B583-698BB1AFD7DF}" type="slidenum">
              <a:rPr lang="en-GB"/>
              <a:pPr>
                <a:defRPr/>
              </a:pPr>
              <a:t>‹#›</a:t>
            </a:fld>
            <a:endParaRPr lang="en-GB"/>
          </a:p>
        </p:txBody>
      </p:sp>
      <p:grpSp>
        <p:nvGrpSpPr>
          <p:cNvPr id="2057"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783" r:id="rId1"/>
    <p:sldLayoutId id="2147483775" r:id="rId2"/>
    <p:sldLayoutId id="2147483784" r:id="rId3"/>
    <p:sldLayoutId id="2147483776" r:id="rId4"/>
    <p:sldLayoutId id="2147483777" r:id="rId5"/>
    <p:sldLayoutId id="2147483778" r:id="rId6"/>
    <p:sldLayoutId id="2147483779" r:id="rId7"/>
    <p:sldLayoutId id="2147483780" r:id="rId8"/>
    <p:sldLayoutId id="2147483785" r:id="rId9"/>
    <p:sldLayoutId id="2147483781" r:id="rId10"/>
    <p:sldLayoutId id="2147483782"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A56EE43-3158-434B-9250-810C9C83ED4A}" type="slidenum">
              <a:rPr lang="en-GB" smtClean="0"/>
              <a:pPr>
                <a:defRPr/>
              </a:pPr>
              <a:t>‹#›</a:t>
            </a:fld>
            <a:endParaRPr lang="en-GB"/>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50" name="Rectangle 2"/>
          <p:cNvSpPr>
            <a:spLocks noGrp="1" noRot="1" noChangeArrowheads="1"/>
          </p:cNvSpPr>
          <p:nvPr>
            <p:ph type="ctrTitle"/>
          </p:nvPr>
        </p:nvSpPr>
        <p:spPr>
          <a:xfrm>
            <a:off x="467544" y="0"/>
            <a:ext cx="8132762" cy="1008112"/>
          </a:xfrm>
        </p:spPr>
        <p:txBody>
          <a:bodyPr/>
          <a:lstStyle/>
          <a:p>
            <a:pPr algn="ctr" eaLnBrk="1" hangingPunct="1">
              <a:defRPr/>
            </a:pPr>
            <a:r>
              <a:rPr lang="en-GB" i="1" dirty="0" smtClean="0"/>
              <a:t>Computer Forensics 2</a:t>
            </a:r>
          </a:p>
        </p:txBody>
      </p:sp>
      <p:sp>
        <p:nvSpPr>
          <p:cNvPr id="5123" name="Rectangle 3"/>
          <p:cNvSpPr>
            <a:spLocks noGrp="1" noRot="1" noChangeArrowheads="1"/>
          </p:cNvSpPr>
          <p:nvPr>
            <p:ph type="subTitle" idx="1"/>
          </p:nvPr>
        </p:nvSpPr>
        <p:spPr>
          <a:xfrm>
            <a:off x="2339752" y="5229200"/>
            <a:ext cx="6552728" cy="914400"/>
          </a:xfrm>
        </p:spPr>
        <p:txBody>
          <a:bodyPr/>
          <a:lstStyle/>
          <a:p>
            <a:pPr marR="0" eaLnBrk="1" hangingPunct="1"/>
            <a:r>
              <a:rPr lang="en-GB" sz="3600" b="1" dirty="0" smtClean="0"/>
              <a:t>What’s on your hard drive?</a:t>
            </a:r>
          </a:p>
        </p:txBody>
      </p:sp>
      <p:sp>
        <p:nvSpPr>
          <p:cNvPr id="5124" name="Text Box 4"/>
          <p:cNvSpPr txBox="1">
            <a:spLocks noChangeArrowheads="1"/>
          </p:cNvSpPr>
          <p:nvPr/>
        </p:nvSpPr>
        <p:spPr bwMode="auto">
          <a:xfrm>
            <a:off x="3923928" y="5949280"/>
            <a:ext cx="4897437" cy="579437"/>
          </a:xfrm>
          <a:prstGeom prst="rect">
            <a:avLst/>
          </a:prstGeom>
          <a:noFill/>
          <a:ln w="9525">
            <a:noFill/>
            <a:miter lim="800000"/>
            <a:headEnd/>
            <a:tailEnd/>
          </a:ln>
        </p:spPr>
        <p:txBody>
          <a:bodyPr>
            <a:spAutoFit/>
          </a:bodyPr>
          <a:lstStyle/>
          <a:p>
            <a:pPr algn="r">
              <a:spcBef>
                <a:spcPct val="50000"/>
              </a:spcBef>
            </a:pPr>
            <a:r>
              <a:rPr lang="en-GB" sz="3200" dirty="0"/>
              <a:t>Dr Diane Gan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3" name="Rectangle 7"/>
          <p:cNvSpPr>
            <a:spLocks noGrp="1" noChangeArrowheads="1"/>
          </p:cNvSpPr>
          <p:nvPr>
            <p:ph idx="1"/>
          </p:nvPr>
        </p:nvSpPr>
        <p:spPr>
          <a:xfrm>
            <a:off x="900113" y="620713"/>
            <a:ext cx="7786687" cy="5505450"/>
          </a:xfrm>
        </p:spPr>
        <p:txBody>
          <a:bodyPr/>
          <a:lstStyle/>
          <a:p>
            <a:pPr eaLnBrk="1" hangingPunct="1"/>
            <a:endParaRPr lang="en-GB" smtClean="0"/>
          </a:p>
          <a:p>
            <a:pPr eaLnBrk="1" hangingPunct="1"/>
            <a:r>
              <a:rPr lang="en-GB" smtClean="0"/>
              <a:t>What is the crime?</a:t>
            </a:r>
          </a:p>
          <a:p>
            <a:pPr eaLnBrk="1" hangingPunct="1"/>
            <a:endParaRPr lang="en-GB" smtClean="0"/>
          </a:p>
          <a:p>
            <a:pPr eaLnBrk="1" hangingPunct="1"/>
            <a:endParaRPr lang="en-GB" smtClean="0"/>
          </a:p>
          <a:p>
            <a:pPr eaLnBrk="1" hangingPunct="1"/>
            <a:r>
              <a:rPr lang="en-GB" smtClean="0"/>
              <a:t>Who might you be working for?</a:t>
            </a:r>
          </a:p>
          <a:p>
            <a:pPr eaLnBrk="1" hangingPunct="1"/>
            <a:endParaRPr lang="en-GB" smtClean="0"/>
          </a:p>
          <a:p>
            <a:pPr eaLnBrk="1" hangingPunct="1"/>
            <a:endParaRPr lang="en-GB" smtClean="0"/>
          </a:p>
          <a:p>
            <a:pPr eaLnBrk="1" hangingPunct="1"/>
            <a:r>
              <a:rPr lang="en-GB" smtClean="0"/>
              <a:t>What is the evidence?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0" y="404664"/>
            <a:ext cx="8229600" cy="922114"/>
          </a:xfrm>
        </p:spPr>
        <p:txBody>
          <a:bodyPr/>
          <a:lstStyle/>
          <a:p>
            <a:pPr eaLnBrk="1" hangingPunct="1"/>
            <a:r>
              <a:rPr lang="en-GB" sz="3600" dirty="0" smtClean="0"/>
              <a:t>	What is the crime?</a:t>
            </a:r>
          </a:p>
        </p:txBody>
      </p:sp>
      <p:sp>
        <p:nvSpPr>
          <p:cNvPr id="16387" name="Rectangle 6"/>
          <p:cNvSpPr>
            <a:spLocks noChangeArrowheads="1"/>
          </p:cNvSpPr>
          <p:nvPr/>
        </p:nvSpPr>
        <p:spPr bwMode="auto">
          <a:xfrm>
            <a:off x="539552" y="1412776"/>
            <a:ext cx="4038600" cy="5184775"/>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sz="2000" dirty="0"/>
              <a:t>Theft of trade secrets</a:t>
            </a:r>
          </a:p>
          <a:p>
            <a:pPr marL="342900" indent="-342900">
              <a:lnSpc>
                <a:spcPct val="90000"/>
              </a:lnSpc>
              <a:spcBef>
                <a:spcPct val="20000"/>
              </a:spcBef>
              <a:buFontTx/>
              <a:buChar char="•"/>
            </a:pPr>
            <a:r>
              <a:rPr lang="en-US" sz="2000" dirty="0"/>
              <a:t>Fraud</a:t>
            </a:r>
          </a:p>
          <a:p>
            <a:pPr marL="342900" indent="-342900">
              <a:lnSpc>
                <a:spcPct val="90000"/>
              </a:lnSpc>
              <a:spcBef>
                <a:spcPct val="20000"/>
              </a:spcBef>
              <a:buFontTx/>
              <a:buChar char="•"/>
            </a:pPr>
            <a:r>
              <a:rPr lang="en-US" sz="2000" dirty="0"/>
              <a:t>Extortion</a:t>
            </a:r>
          </a:p>
          <a:p>
            <a:pPr marL="342900" indent="-342900">
              <a:lnSpc>
                <a:spcPct val="90000"/>
              </a:lnSpc>
              <a:spcBef>
                <a:spcPct val="20000"/>
              </a:spcBef>
              <a:buFontTx/>
              <a:buChar char="•"/>
            </a:pPr>
            <a:r>
              <a:rPr lang="en-US" sz="2000" dirty="0"/>
              <a:t>Industrial espionage</a:t>
            </a:r>
          </a:p>
          <a:p>
            <a:pPr marL="342900" indent="-342900">
              <a:lnSpc>
                <a:spcPct val="90000"/>
              </a:lnSpc>
              <a:spcBef>
                <a:spcPct val="20000"/>
              </a:spcBef>
              <a:buFontTx/>
              <a:buChar char="•"/>
            </a:pPr>
            <a:r>
              <a:rPr lang="en-US" sz="2000" dirty="0"/>
              <a:t>Pornography</a:t>
            </a:r>
          </a:p>
          <a:p>
            <a:pPr marL="342900" indent="-342900">
              <a:lnSpc>
                <a:spcPct val="90000"/>
              </a:lnSpc>
              <a:spcBef>
                <a:spcPct val="20000"/>
              </a:spcBef>
              <a:buFontTx/>
              <a:buChar char="•"/>
            </a:pPr>
            <a:r>
              <a:rPr lang="en-US" sz="2000" dirty="0"/>
              <a:t>Pedophile</a:t>
            </a:r>
            <a:r>
              <a:rPr lang="en-GB" sz="2000" dirty="0"/>
              <a:t> </a:t>
            </a:r>
            <a:r>
              <a:rPr lang="en-US" sz="2000" dirty="0"/>
              <a:t>rings</a:t>
            </a:r>
          </a:p>
          <a:p>
            <a:pPr marL="342900" indent="-342900">
              <a:lnSpc>
                <a:spcPct val="90000"/>
              </a:lnSpc>
              <a:spcBef>
                <a:spcPct val="20000"/>
              </a:spcBef>
              <a:buFontTx/>
              <a:buChar char="•"/>
            </a:pPr>
            <a:r>
              <a:rPr lang="en-GB" sz="2000" dirty="0"/>
              <a:t>Obscene publications </a:t>
            </a:r>
          </a:p>
          <a:p>
            <a:pPr marL="342900" indent="-342900">
              <a:lnSpc>
                <a:spcPct val="90000"/>
              </a:lnSpc>
              <a:spcBef>
                <a:spcPct val="20000"/>
              </a:spcBef>
              <a:buFontTx/>
              <a:buChar char="•"/>
            </a:pPr>
            <a:r>
              <a:rPr lang="en-GB" sz="2000" dirty="0"/>
              <a:t>Sexual harassment</a:t>
            </a:r>
            <a:endParaRPr lang="en-US" sz="2000" dirty="0"/>
          </a:p>
          <a:p>
            <a:pPr marL="342900" indent="-342900">
              <a:lnSpc>
                <a:spcPct val="90000"/>
              </a:lnSpc>
              <a:spcBef>
                <a:spcPct val="20000"/>
              </a:spcBef>
              <a:buFontTx/>
              <a:buChar char="•"/>
            </a:pPr>
            <a:r>
              <a:rPr lang="en-US" sz="2000" dirty="0"/>
              <a:t>Unauthorized use of personal information</a:t>
            </a:r>
          </a:p>
          <a:p>
            <a:pPr marL="342900" indent="-342900">
              <a:lnSpc>
                <a:spcPct val="90000"/>
              </a:lnSpc>
              <a:spcBef>
                <a:spcPct val="20000"/>
              </a:spcBef>
              <a:buFontTx/>
              <a:buChar char="•"/>
            </a:pPr>
            <a:r>
              <a:rPr lang="en-US" sz="2000" dirty="0"/>
              <a:t>Forgery</a:t>
            </a:r>
          </a:p>
          <a:p>
            <a:pPr marL="342900" indent="-342900">
              <a:lnSpc>
                <a:spcPct val="90000"/>
              </a:lnSpc>
              <a:spcBef>
                <a:spcPct val="20000"/>
              </a:spcBef>
              <a:buFontTx/>
              <a:buChar char="•"/>
            </a:pPr>
            <a:r>
              <a:rPr lang="en-US" sz="2000" dirty="0"/>
              <a:t>Identify Theft</a:t>
            </a:r>
          </a:p>
          <a:p>
            <a:pPr marL="342900" indent="-342900">
              <a:lnSpc>
                <a:spcPct val="90000"/>
              </a:lnSpc>
              <a:spcBef>
                <a:spcPct val="20000"/>
              </a:spcBef>
              <a:buFontTx/>
              <a:buChar char="•"/>
            </a:pPr>
            <a:r>
              <a:rPr lang="en-GB" sz="2000" dirty="0"/>
              <a:t>Defamation</a:t>
            </a:r>
            <a:endParaRPr lang="en-US" sz="2000" dirty="0"/>
          </a:p>
          <a:p>
            <a:pPr marL="342900" indent="-342900">
              <a:lnSpc>
                <a:spcPct val="90000"/>
              </a:lnSpc>
              <a:spcBef>
                <a:spcPct val="20000"/>
              </a:spcBef>
              <a:buFontTx/>
              <a:buChar char="•"/>
            </a:pPr>
            <a:r>
              <a:rPr lang="en-GB" sz="2000" dirty="0"/>
              <a:t>Credit card cloning</a:t>
            </a:r>
          </a:p>
          <a:p>
            <a:pPr marL="342900" indent="-342900">
              <a:lnSpc>
                <a:spcPct val="90000"/>
              </a:lnSpc>
              <a:spcBef>
                <a:spcPct val="20000"/>
              </a:spcBef>
              <a:buFontTx/>
              <a:buChar char="•"/>
            </a:pPr>
            <a:r>
              <a:rPr lang="en-GB" sz="2000" dirty="0"/>
              <a:t>Shop-lifting (CTV footage)</a:t>
            </a:r>
          </a:p>
        </p:txBody>
      </p:sp>
      <p:sp>
        <p:nvSpPr>
          <p:cNvPr id="16388" name="Rectangle 7"/>
          <p:cNvSpPr>
            <a:spLocks noChangeArrowheads="1"/>
          </p:cNvSpPr>
          <p:nvPr/>
        </p:nvSpPr>
        <p:spPr bwMode="auto">
          <a:xfrm>
            <a:off x="4644008" y="1412776"/>
            <a:ext cx="4038600" cy="5112420"/>
          </a:xfrm>
          <a:prstGeom prst="rect">
            <a:avLst/>
          </a:prstGeom>
          <a:noFill/>
          <a:ln w="9525">
            <a:noFill/>
            <a:miter lim="800000"/>
            <a:headEnd/>
            <a:tailEnd/>
          </a:ln>
        </p:spPr>
        <p:txBody>
          <a:bodyPr/>
          <a:lstStyle/>
          <a:p>
            <a:pPr marL="342900" indent="-342900">
              <a:lnSpc>
                <a:spcPct val="90000"/>
              </a:lnSpc>
              <a:spcBef>
                <a:spcPct val="20000"/>
              </a:spcBef>
              <a:buFontTx/>
              <a:buChar char="•"/>
            </a:pPr>
            <a:r>
              <a:rPr lang="en-GB" sz="2000" dirty="0"/>
              <a:t>Theft of or destruction of intellectual property</a:t>
            </a:r>
          </a:p>
          <a:p>
            <a:pPr marL="342900" indent="-342900">
              <a:lnSpc>
                <a:spcPct val="90000"/>
              </a:lnSpc>
              <a:spcBef>
                <a:spcPct val="20000"/>
              </a:spcBef>
              <a:buFontTx/>
              <a:buChar char="•"/>
            </a:pPr>
            <a:r>
              <a:rPr lang="en-GB" sz="2000" dirty="0"/>
              <a:t>Unauthorized activity (hacking)</a:t>
            </a:r>
          </a:p>
          <a:p>
            <a:pPr marL="342900" indent="-342900">
              <a:lnSpc>
                <a:spcPct val="90000"/>
              </a:lnSpc>
              <a:spcBef>
                <a:spcPct val="20000"/>
              </a:spcBef>
              <a:buFontTx/>
              <a:buChar char="•"/>
            </a:pPr>
            <a:r>
              <a:rPr lang="en-GB" sz="2000" dirty="0" smtClean="0"/>
              <a:t>Counterfeiting</a:t>
            </a:r>
            <a:endParaRPr lang="en-GB" sz="2000" dirty="0"/>
          </a:p>
          <a:p>
            <a:pPr marL="342900" indent="-342900">
              <a:lnSpc>
                <a:spcPct val="90000"/>
              </a:lnSpc>
              <a:spcBef>
                <a:spcPct val="20000"/>
              </a:spcBef>
              <a:buFontTx/>
              <a:buChar char="•"/>
            </a:pPr>
            <a:r>
              <a:rPr lang="en-GB" sz="2000" dirty="0"/>
              <a:t>Software Piracy</a:t>
            </a:r>
          </a:p>
          <a:p>
            <a:pPr marL="342900" indent="-342900">
              <a:lnSpc>
                <a:spcPct val="90000"/>
              </a:lnSpc>
              <a:spcBef>
                <a:spcPct val="20000"/>
              </a:spcBef>
              <a:buFontTx/>
              <a:buChar char="•"/>
            </a:pPr>
            <a:r>
              <a:rPr lang="en-US" sz="2000" dirty="0"/>
              <a:t>Embezzlement</a:t>
            </a:r>
          </a:p>
          <a:p>
            <a:pPr marL="342900" indent="-342900">
              <a:lnSpc>
                <a:spcPct val="90000"/>
              </a:lnSpc>
              <a:spcBef>
                <a:spcPct val="20000"/>
              </a:spcBef>
              <a:buFontTx/>
              <a:buChar char="•"/>
            </a:pPr>
            <a:r>
              <a:rPr lang="en-US" sz="2000" dirty="0"/>
              <a:t>SPAM investigations</a:t>
            </a:r>
          </a:p>
          <a:p>
            <a:pPr marL="342900" indent="-342900">
              <a:lnSpc>
                <a:spcPct val="90000"/>
              </a:lnSpc>
              <a:spcBef>
                <a:spcPct val="20000"/>
              </a:spcBef>
              <a:buFontTx/>
              <a:buChar char="•"/>
            </a:pPr>
            <a:r>
              <a:rPr lang="en-US" sz="2000" dirty="0"/>
              <a:t>Virus/Trojan distribution</a:t>
            </a:r>
            <a:endParaRPr lang="en-GB" sz="2000" dirty="0"/>
          </a:p>
          <a:p>
            <a:pPr marL="342900" indent="-342900">
              <a:lnSpc>
                <a:spcPct val="90000"/>
              </a:lnSpc>
              <a:spcBef>
                <a:spcPct val="20000"/>
              </a:spcBef>
              <a:buFontTx/>
              <a:buChar char="•"/>
            </a:pPr>
            <a:r>
              <a:rPr lang="en-GB" sz="2000" dirty="0"/>
              <a:t>Immigration fraud</a:t>
            </a:r>
          </a:p>
          <a:p>
            <a:pPr marL="342900" indent="-342900">
              <a:spcBef>
                <a:spcPct val="20000"/>
              </a:spcBef>
              <a:buFontTx/>
              <a:buChar char="•"/>
            </a:pPr>
            <a:r>
              <a:rPr lang="en-GB" sz="2000" dirty="0"/>
              <a:t>Narcotics trafficking</a:t>
            </a:r>
          </a:p>
          <a:p>
            <a:pPr marL="342900" indent="-342900">
              <a:spcBef>
                <a:spcPct val="20000"/>
              </a:spcBef>
              <a:buFontTx/>
              <a:buChar char="•"/>
            </a:pPr>
            <a:r>
              <a:rPr lang="en-GB" sz="2000" dirty="0"/>
              <a:t>Bank robbery</a:t>
            </a:r>
          </a:p>
          <a:p>
            <a:pPr marL="342900" indent="-342900">
              <a:spcBef>
                <a:spcPct val="20000"/>
              </a:spcBef>
              <a:buFontTx/>
              <a:buChar char="•"/>
            </a:pPr>
            <a:r>
              <a:rPr lang="en-US" sz="2000" dirty="0"/>
              <a:t>Homicide investigations</a:t>
            </a:r>
          </a:p>
          <a:p>
            <a:pPr marL="342900" indent="-342900">
              <a:spcBef>
                <a:spcPct val="20000"/>
              </a:spcBef>
              <a:buFontTx/>
              <a:buChar char="•"/>
            </a:pPr>
            <a:r>
              <a:rPr lang="en-US" sz="2000" dirty="0"/>
              <a:t>Contract killings</a:t>
            </a:r>
          </a:p>
          <a:p>
            <a:pPr marL="342900" indent="-342900">
              <a:spcBef>
                <a:spcPct val="20000"/>
              </a:spcBef>
              <a:buFontTx/>
              <a:buChar char="•"/>
            </a:pPr>
            <a:r>
              <a:rPr lang="en-US" sz="2000" dirty="0"/>
              <a:t>Traffic accident – CTV footage</a:t>
            </a:r>
          </a:p>
          <a:p>
            <a:pPr marL="342900" indent="-342900">
              <a:spcBef>
                <a:spcPct val="20000"/>
              </a:spcBef>
              <a:buFontTx/>
              <a:buChar char="•"/>
            </a:pPr>
            <a:r>
              <a:rPr lang="en-US" sz="2000" dirty="0"/>
              <a:t>Vandalism</a:t>
            </a:r>
          </a:p>
          <a:p>
            <a:pPr marL="342900" indent="-342900">
              <a:lnSpc>
                <a:spcPct val="90000"/>
              </a:lnSpc>
              <a:spcBef>
                <a:spcPct val="20000"/>
              </a:spcBef>
            </a:pPr>
            <a:endParaRPr lang="en-GB"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00063" y="428625"/>
            <a:ext cx="8229600" cy="561975"/>
          </a:xfrm>
        </p:spPr>
        <p:txBody>
          <a:bodyPr/>
          <a:lstStyle/>
          <a:p>
            <a:pPr eaLnBrk="1" hangingPunct="1"/>
            <a:r>
              <a:rPr lang="en-GB" sz="2800" smtClean="0"/>
              <a:t>Who might you be working for?</a:t>
            </a:r>
          </a:p>
        </p:txBody>
      </p:sp>
      <p:sp>
        <p:nvSpPr>
          <p:cNvPr id="17411" name="Rectangle 3"/>
          <p:cNvSpPr>
            <a:spLocks noGrp="1" noChangeArrowheads="1"/>
          </p:cNvSpPr>
          <p:nvPr>
            <p:ph idx="1"/>
          </p:nvPr>
        </p:nvSpPr>
        <p:spPr>
          <a:xfrm>
            <a:off x="251520" y="1000125"/>
            <a:ext cx="8435280" cy="5857875"/>
          </a:xfrm>
        </p:spPr>
        <p:txBody>
          <a:bodyPr/>
          <a:lstStyle/>
          <a:p>
            <a:pPr eaLnBrk="1" hangingPunct="1">
              <a:lnSpc>
                <a:spcPct val="80000"/>
              </a:lnSpc>
            </a:pPr>
            <a:r>
              <a:rPr lang="en-US" sz="2400" dirty="0" smtClean="0"/>
              <a:t>Criminal Prosecutors</a:t>
            </a:r>
          </a:p>
          <a:p>
            <a:pPr lvl="1" eaLnBrk="1" hangingPunct="1">
              <a:lnSpc>
                <a:spcPct val="80000"/>
              </a:lnSpc>
            </a:pPr>
            <a:r>
              <a:rPr lang="en-US" sz="2000" dirty="0" smtClean="0"/>
              <a:t>Rely on evidence obtained from a computer to prosecute suspects and use as evidence</a:t>
            </a:r>
          </a:p>
          <a:p>
            <a:pPr eaLnBrk="1" hangingPunct="1">
              <a:lnSpc>
                <a:spcPct val="80000"/>
              </a:lnSpc>
            </a:pPr>
            <a:r>
              <a:rPr lang="en-US" sz="2400" dirty="0" smtClean="0"/>
              <a:t>Civil Litigations</a:t>
            </a:r>
          </a:p>
          <a:p>
            <a:pPr lvl="1" eaLnBrk="1" hangingPunct="1">
              <a:lnSpc>
                <a:spcPct val="80000"/>
              </a:lnSpc>
            </a:pPr>
            <a:r>
              <a:rPr lang="en-US" sz="2000" dirty="0" smtClean="0"/>
              <a:t>Personal and business data discovered on a computer can be used in fraud, divorce, harassment, or discrimination cases</a:t>
            </a:r>
          </a:p>
          <a:p>
            <a:pPr eaLnBrk="1" hangingPunct="1">
              <a:lnSpc>
                <a:spcPct val="80000"/>
              </a:lnSpc>
            </a:pPr>
            <a:r>
              <a:rPr lang="en-US" sz="2400" dirty="0" smtClean="0"/>
              <a:t>Insurance Companies</a:t>
            </a:r>
          </a:p>
          <a:p>
            <a:pPr lvl="1" eaLnBrk="1" hangingPunct="1">
              <a:lnSpc>
                <a:spcPct val="80000"/>
              </a:lnSpc>
            </a:pPr>
            <a:r>
              <a:rPr lang="en-US" sz="2000" dirty="0" smtClean="0"/>
              <a:t>Evidence discovered on computer can be used to mollify costs (fraud, worker’s compensation, arson, etc)</a:t>
            </a:r>
          </a:p>
          <a:p>
            <a:pPr eaLnBrk="1" hangingPunct="1">
              <a:lnSpc>
                <a:spcPct val="80000"/>
              </a:lnSpc>
            </a:pPr>
            <a:r>
              <a:rPr lang="en-US" sz="2400" dirty="0" smtClean="0"/>
              <a:t>Private Corporations</a:t>
            </a:r>
          </a:p>
          <a:p>
            <a:pPr lvl="1" eaLnBrk="1" hangingPunct="1">
              <a:lnSpc>
                <a:spcPct val="80000"/>
              </a:lnSpc>
            </a:pPr>
            <a:r>
              <a:rPr lang="en-US" sz="2000" dirty="0" smtClean="0"/>
              <a:t>Obtained evidence from employee computers can be used as evidence in harassment, fraud, and embezzlement cases</a:t>
            </a:r>
          </a:p>
          <a:p>
            <a:pPr eaLnBrk="1" hangingPunct="1">
              <a:lnSpc>
                <a:spcPct val="80000"/>
              </a:lnSpc>
            </a:pPr>
            <a:r>
              <a:rPr lang="en-US" sz="2400" dirty="0" smtClean="0"/>
              <a:t>Law Enforcement Officials</a:t>
            </a:r>
          </a:p>
          <a:p>
            <a:pPr lvl="1" eaLnBrk="1" hangingPunct="1">
              <a:lnSpc>
                <a:spcPct val="80000"/>
              </a:lnSpc>
            </a:pPr>
            <a:r>
              <a:rPr lang="en-US" sz="2000" dirty="0" smtClean="0"/>
              <a:t>Rely on computer forensics to backup search warrants and post-seizure handling</a:t>
            </a:r>
          </a:p>
          <a:p>
            <a:pPr eaLnBrk="1" hangingPunct="1">
              <a:lnSpc>
                <a:spcPct val="80000"/>
              </a:lnSpc>
            </a:pPr>
            <a:r>
              <a:rPr lang="en-US" sz="2400" dirty="0" smtClean="0"/>
              <a:t>Individual/Private Citizens</a:t>
            </a:r>
          </a:p>
          <a:p>
            <a:pPr lvl="1" eaLnBrk="1" hangingPunct="1">
              <a:lnSpc>
                <a:spcPct val="80000"/>
              </a:lnSpc>
            </a:pPr>
            <a:r>
              <a:rPr lang="en-US" sz="2000" dirty="0" smtClean="0"/>
              <a:t>Obtain the services of professional computer forensic specialists to support claims of harassment, abuse, or wrongful termination from employment</a:t>
            </a:r>
          </a:p>
          <a:p>
            <a:pPr eaLnBrk="1" hangingPunct="1">
              <a:lnSpc>
                <a:spcPct val="80000"/>
              </a:lnSpc>
            </a:pPr>
            <a:endParaRPr lang="en-GB" sz="2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1082675"/>
          </a:xfrm>
        </p:spPr>
        <p:txBody>
          <a:bodyPr/>
          <a:lstStyle/>
          <a:p>
            <a:pPr eaLnBrk="1" hangingPunct="1"/>
            <a:r>
              <a:rPr lang="en-GB" sz="3200" smtClean="0"/>
              <a:t>What is the evidence?</a:t>
            </a:r>
          </a:p>
        </p:txBody>
      </p:sp>
      <p:sp>
        <p:nvSpPr>
          <p:cNvPr id="92163" name="Rectangle 3"/>
          <p:cNvSpPr>
            <a:spLocks noGrp="1" noChangeArrowheads="1"/>
          </p:cNvSpPr>
          <p:nvPr>
            <p:ph idx="1"/>
          </p:nvPr>
        </p:nvSpPr>
        <p:spPr>
          <a:xfrm>
            <a:off x="457200" y="1643063"/>
            <a:ext cx="8229600" cy="4738687"/>
          </a:xfrm>
        </p:spPr>
        <p:txBody>
          <a:bodyPr/>
          <a:lstStyle/>
          <a:p>
            <a:pPr eaLnBrk="1" hangingPunct="1">
              <a:lnSpc>
                <a:spcPct val="90000"/>
              </a:lnSpc>
              <a:buFontTx/>
              <a:buNone/>
            </a:pPr>
            <a:r>
              <a:rPr lang="en-US" smtClean="0"/>
              <a:t>Volatile Information</a:t>
            </a:r>
          </a:p>
          <a:p>
            <a:pPr eaLnBrk="1" hangingPunct="1">
              <a:lnSpc>
                <a:spcPct val="90000"/>
              </a:lnSpc>
            </a:pPr>
            <a:r>
              <a:rPr lang="en-US" smtClean="0"/>
              <a:t>Network Information</a:t>
            </a:r>
          </a:p>
          <a:p>
            <a:pPr lvl="2" eaLnBrk="1" hangingPunct="1">
              <a:lnSpc>
                <a:spcPct val="90000"/>
              </a:lnSpc>
            </a:pPr>
            <a:r>
              <a:rPr lang="en-US" smtClean="0"/>
              <a:t>Network connections open - ports</a:t>
            </a:r>
          </a:p>
          <a:p>
            <a:pPr eaLnBrk="1" hangingPunct="1">
              <a:lnSpc>
                <a:spcPct val="90000"/>
              </a:lnSpc>
            </a:pPr>
            <a:r>
              <a:rPr lang="en-US" smtClean="0"/>
              <a:t>Active Processes</a:t>
            </a:r>
          </a:p>
          <a:p>
            <a:pPr lvl="2" eaLnBrk="1" hangingPunct="1">
              <a:lnSpc>
                <a:spcPct val="90000"/>
              </a:lnSpc>
            </a:pPr>
            <a:r>
              <a:rPr lang="en-US" smtClean="0"/>
              <a:t>Programs and daemons currently active on the system</a:t>
            </a:r>
          </a:p>
          <a:p>
            <a:pPr eaLnBrk="1" hangingPunct="1">
              <a:lnSpc>
                <a:spcPct val="90000"/>
              </a:lnSpc>
            </a:pPr>
            <a:r>
              <a:rPr lang="en-US" smtClean="0"/>
              <a:t>Logged-on Users</a:t>
            </a:r>
          </a:p>
          <a:p>
            <a:pPr lvl="2" eaLnBrk="1" hangingPunct="1">
              <a:lnSpc>
                <a:spcPct val="90000"/>
              </a:lnSpc>
            </a:pPr>
            <a:r>
              <a:rPr lang="en-US" smtClean="0"/>
              <a:t>Users/employees currently using system</a:t>
            </a:r>
          </a:p>
          <a:p>
            <a:pPr eaLnBrk="1" hangingPunct="1">
              <a:lnSpc>
                <a:spcPct val="90000"/>
              </a:lnSpc>
            </a:pPr>
            <a:r>
              <a:rPr lang="en-US" smtClean="0"/>
              <a:t>Open Files</a:t>
            </a:r>
          </a:p>
          <a:p>
            <a:pPr lvl="2" eaLnBrk="1" hangingPunct="1">
              <a:lnSpc>
                <a:spcPct val="90000"/>
              </a:lnSpc>
            </a:pPr>
            <a:r>
              <a:rPr lang="en-US" smtClean="0"/>
              <a:t>Libraries in use; hidden files; Trojans (rootkit) loaded in system</a:t>
            </a:r>
          </a:p>
          <a:p>
            <a:pPr eaLnBrk="1" hangingPunct="1">
              <a:lnSpc>
                <a:spcPct val="90000"/>
              </a:lnSpc>
            </a:pPr>
            <a:endParaRPr lang="en-GB"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6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6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6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6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6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6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457200" y="1000125"/>
            <a:ext cx="8229600" cy="5308600"/>
          </a:xfrm>
        </p:spPr>
        <p:txBody>
          <a:bodyPr/>
          <a:lstStyle/>
          <a:p>
            <a:pPr eaLnBrk="1" hangingPunct="1">
              <a:buFontTx/>
              <a:buNone/>
            </a:pPr>
            <a:r>
              <a:rPr lang="en-GB" smtClean="0"/>
              <a:t>Volatile Data</a:t>
            </a:r>
          </a:p>
          <a:p>
            <a:pPr eaLnBrk="1" hangingPunct="1"/>
            <a:r>
              <a:rPr lang="en-GB" smtClean="0"/>
              <a:t>Registers and cache</a:t>
            </a:r>
          </a:p>
          <a:p>
            <a:pPr eaLnBrk="1" hangingPunct="1"/>
            <a:r>
              <a:rPr lang="en-GB" smtClean="0"/>
              <a:t>Routing tables, ARP cache, process tables and kernel statistics</a:t>
            </a:r>
          </a:p>
          <a:p>
            <a:pPr eaLnBrk="1" hangingPunct="1"/>
            <a:r>
              <a:rPr lang="en-GB" smtClean="0"/>
              <a:t>Contents of system memory</a:t>
            </a:r>
          </a:p>
          <a:p>
            <a:pPr eaLnBrk="1" hangingPunct="1"/>
            <a:r>
              <a:rPr lang="en-GB" smtClean="0"/>
              <a:t>Temporary file systems</a:t>
            </a:r>
          </a:p>
          <a:p>
            <a:pPr eaLnBrk="1" hangingPunct="1"/>
            <a:r>
              <a:rPr lang="en-GB" smtClean="0"/>
              <a:t>Data on disk</a:t>
            </a:r>
          </a:p>
          <a:p>
            <a:pPr eaLnBrk="1" hangingPunct="1"/>
            <a:endParaRPr lang="en-GB" smtClean="0"/>
          </a:p>
          <a:p>
            <a:pPr eaLnBrk="1" hangingPunct="1"/>
            <a:r>
              <a:rPr lang="en-GB" smtClean="0"/>
              <a:t>Tools?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idx="1"/>
          </p:nvPr>
        </p:nvSpPr>
        <p:spPr>
          <a:xfrm>
            <a:off x="457200" y="928688"/>
            <a:ext cx="8229600" cy="5524500"/>
          </a:xfrm>
        </p:spPr>
        <p:txBody>
          <a:bodyPr/>
          <a:lstStyle/>
          <a:p>
            <a:pPr eaLnBrk="1" hangingPunct="1">
              <a:buFontTx/>
              <a:buNone/>
            </a:pPr>
            <a:r>
              <a:rPr lang="en-US" smtClean="0"/>
              <a:t>Non-Volatile Information</a:t>
            </a:r>
          </a:p>
          <a:p>
            <a:pPr eaLnBrk="1" hangingPunct="1"/>
            <a:r>
              <a:rPr lang="en-US" smtClean="0"/>
              <a:t>includes </a:t>
            </a:r>
          </a:p>
          <a:p>
            <a:pPr lvl="1" eaLnBrk="1" hangingPunct="1"/>
            <a:r>
              <a:rPr lang="en-US" smtClean="0"/>
              <a:t>file information, configuration settings, system files</a:t>
            </a:r>
          </a:p>
          <a:p>
            <a:pPr lvl="1" eaLnBrk="1" hangingPunct="1"/>
            <a:r>
              <a:rPr lang="en-US" smtClean="0"/>
              <a:t>registry settings</a:t>
            </a:r>
          </a:p>
          <a:p>
            <a:pPr lvl="1" eaLnBrk="1" hangingPunct="1"/>
            <a:r>
              <a:rPr lang="en-US" smtClean="0"/>
              <a:t>logs from monitoring devices</a:t>
            </a:r>
          </a:p>
          <a:p>
            <a:pPr lvl="1" eaLnBrk="1" hangingPunct="1"/>
            <a:r>
              <a:rPr lang="en-US" smtClean="0"/>
              <a:t>logs from hosts and servers</a:t>
            </a:r>
          </a:p>
          <a:p>
            <a:pPr lvl="1" eaLnBrk="1" hangingPunct="1"/>
            <a:endParaRPr lang="en-US" smtClean="0"/>
          </a:p>
          <a:p>
            <a:pPr eaLnBrk="1" hangingPunct="1"/>
            <a:r>
              <a:rPr lang="en-US" smtClean="0"/>
              <a:t>accessed through use of tools</a:t>
            </a:r>
          </a:p>
          <a:p>
            <a:pPr eaLnBrk="1" hangingPunct="1"/>
            <a:r>
              <a:rPr lang="en-US" smtClean="0"/>
              <a:t>should be investigated ONLY from a backup copy (read only)</a:t>
            </a:r>
          </a:p>
          <a:p>
            <a:pPr eaLnBrk="1" hangingPunct="1"/>
            <a:endParaRPr lang="en-GB"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1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18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625" y="642938"/>
            <a:ext cx="8229600" cy="777875"/>
          </a:xfrm>
        </p:spPr>
        <p:txBody>
          <a:bodyPr/>
          <a:lstStyle/>
          <a:p>
            <a:pPr eaLnBrk="1" hangingPunct="1"/>
            <a:r>
              <a:rPr lang="en-GB" sz="3200" b="1" smtClean="0"/>
              <a:t>The Crime Scene</a:t>
            </a:r>
          </a:p>
        </p:txBody>
      </p:sp>
      <p:sp>
        <p:nvSpPr>
          <p:cNvPr id="3075" name="Rectangle 3"/>
          <p:cNvSpPr>
            <a:spLocks noGrp="1" noChangeArrowheads="1"/>
          </p:cNvSpPr>
          <p:nvPr>
            <p:ph idx="1"/>
          </p:nvPr>
        </p:nvSpPr>
        <p:spPr>
          <a:xfrm>
            <a:off x="468313" y="1643063"/>
            <a:ext cx="8496300" cy="4954587"/>
          </a:xfrm>
        </p:spPr>
        <p:txBody>
          <a:bodyPr/>
          <a:lstStyle/>
          <a:p>
            <a:pPr eaLnBrk="1" hangingPunct="1"/>
            <a:r>
              <a:rPr lang="en-GB" dirty="0" smtClean="0"/>
              <a:t>A crime has been committed</a:t>
            </a:r>
          </a:p>
          <a:p>
            <a:pPr eaLnBrk="1" hangingPunct="1"/>
            <a:r>
              <a:rPr lang="en-GB" dirty="0" smtClean="0"/>
              <a:t>What happens next?</a:t>
            </a:r>
          </a:p>
          <a:p>
            <a:pPr eaLnBrk="1" hangingPunct="1"/>
            <a:r>
              <a:rPr lang="en-GB" dirty="0" smtClean="0"/>
              <a:t>Collect evidence in a forensically sound manner</a:t>
            </a:r>
          </a:p>
          <a:p>
            <a:pPr eaLnBrk="1" hangingPunct="1"/>
            <a:endParaRPr lang="en-GB" sz="1400" dirty="0" smtClean="0"/>
          </a:p>
          <a:p>
            <a:pPr eaLnBrk="1" hangingPunct="1">
              <a:buFontTx/>
              <a:buNone/>
            </a:pPr>
            <a:r>
              <a:rPr lang="en-GB" dirty="0" smtClean="0"/>
              <a:t>“Evidence is the proof of a fact about what did or did not happen”</a:t>
            </a:r>
          </a:p>
          <a:p>
            <a:pPr eaLnBrk="1" hangingPunct="1">
              <a:buFontTx/>
              <a:buNone/>
            </a:pPr>
            <a:r>
              <a:rPr lang="en-GB" dirty="0" smtClean="0"/>
              <a:t>“What is needed to ‘prove a fact’ about a crime when there are no eye witnesses?”</a:t>
            </a:r>
          </a:p>
          <a:p>
            <a:pPr eaLnBrk="1" hangingPunct="1">
              <a:buFontTx/>
              <a:buNone/>
            </a:pPr>
            <a:r>
              <a:rPr lang="en-GB" dirty="0" smtClean="0"/>
              <a:t>“All evidence must be reliable and relevant to the case to be legally admissible”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179388" y="1214438"/>
            <a:ext cx="8785225" cy="5310187"/>
          </a:xfrm>
        </p:spPr>
        <p:txBody>
          <a:bodyPr/>
          <a:lstStyle/>
          <a:p>
            <a:pPr marL="609600" indent="-609600" eaLnBrk="1" hangingPunct="1">
              <a:buFontTx/>
              <a:buNone/>
            </a:pPr>
            <a:r>
              <a:rPr lang="en-GB" dirty="0" smtClean="0"/>
              <a:t>Three main types of evidence:-</a:t>
            </a:r>
          </a:p>
          <a:p>
            <a:pPr marL="609600" indent="-609600" eaLnBrk="1" hangingPunct="1">
              <a:buFontTx/>
              <a:buNone/>
            </a:pPr>
            <a:r>
              <a:rPr lang="en-GB" dirty="0" smtClean="0"/>
              <a:t>	</a:t>
            </a:r>
          </a:p>
          <a:p>
            <a:pPr marL="609600" indent="-609600" eaLnBrk="1" hangingPunct="1">
              <a:buFontTx/>
              <a:buAutoNum type="arabicPeriod"/>
            </a:pPr>
            <a:r>
              <a:rPr lang="en-GB" dirty="0" smtClean="0"/>
              <a:t>Testimony of a witness</a:t>
            </a:r>
          </a:p>
          <a:p>
            <a:pPr marL="609600" indent="-609600" eaLnBrk="1" hangingPunct="1">
              <a:buFontTx/>
              <a:buAutoNum type="arabicPeriod"/>
            </a:pPr>
            <a:r>
              <a:rPr lang="en-GB" dirty="0" smtClean="0"/>
              <a:t>Physical evidence – autopsy of a body, bullet, knife wound, footprint, fingerprint, DNA, etc.</a:t>
            </a:r>
          </a:p>
          <a:p>
            <a:pPr marL="609600" indent="-609600" eaLnBrk="1" hangingPunct="1">
              <a:buFontTx/>
              <a:buAutoNum type="arabicPeriod"/>
            </a:pPr>
            <a:r>
              <a:rPr lang="en-GB" dirty="0" smtClean="0"/>
              <a:t>Electronic evidence – IP address, computer virus, email, voice mail, cookie, log file, etc</a:t>
            </a:r>
          </a:p>
          <a:p>
            <a:pPr marL="609600" indent="-609600" eaLnBrk="1" hangingPunct="1"/>
            <a:endParaRPr lang="en-GB" dirty="0" smtClean="0"/>
          </a:p>
          <a:p>
            <a:pPr marL="609600" indent="-609600" eaLnBrk="1" hangingPunct="1"/>
            <a:r>
              <a:rPr lang="en-GB" dirty="0" smtClean="0"/>
              <a:t>E-evidence - gathered using a computer or IT autopsy</a:t>
            </a:r>
          </a:p>
          <a:p>
            <a:pPr marL="609600" indent="-609600" eaLnBrk="1" hangingPunct="1"/>
            <a:r>
              <a:rPr lang="en-GB" dirty="0" smtClean="0"/>
              <a:t>Activity on the computer leaves a digital footprint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68313" y="857250"/>
            <a:ext cx="8424862" cy="5740400"/>
          </a:xfrm>
        </p:spPr>
        <p:txBody>
          <a:bodyPr/>
          <a:lstStyle/>
          <a:p>
            <a:pPr eaLnBrk="1" hangingPunct="1">
              <a:buFontTx/>
              <a:buNone/>
            </a:pPr>
            <a:r>
              <a:rPr lang="en-GB" b="1" smtClean="0"/>
              <a:t>Problem</a:t>
            </a:r>
            <a:r>
              <a:rPr lang="en-GB" smtClean="0"/>
              <a:t> </a:t>
            </a:r>
          </a:p>
          <a:p>
            <a:pPr eaLnBrk="1" hangingPunct="1">
              <a:buFontTx/>
              <a:buNone/>
            </a:pPr>
            <a:endParaRPr lang="en-GB" smtClean="0"/>
          </a:p>
          <a:p>
            <a:pPr eaLnBrk="1" hangingPunct="1"/>
            <a:r>
              <a:rPr lang="en-GB" smtClean="0"/>
              <a:t>evidence on a hard drive is considered to be hearsay</a:t>
            </a:r>
          </a:p>
          <a:p>
            <a:pPr eaLnBrk="1" hangingPunct="1"/>
            <a:r>
              <a:rPr lang="en-GB" smtClean="0"/>
              <a:t>computer generated files are not</a:t>
            </a:r>
          </a:p>
          <a:p>
            <a:pPr lvl="1" eaLnBrk="1" hangingPunct="1"/>
            <a:r>
              <a:rPr lang="en-GB" smtClean="0"/>
              <a:t>business records (with time stamps etc).</a:t>
            </a:r>
          </a:p>
          <a:p>
            <a:pPr eaLnBrk="1" hangingPunct="1"/>
            <a:r>
              <a:rPr lang="en-GB" smtClean="0"/>
              <a:t>computer stored files are hearsay</a:t>
            </a:r>
          </a:p>
          <a:p>
            <a:pPr lvl="1" eaLnBrk="1" hangingPunct="1"/>
            <a:r>
              <a:rPr lang="en-GB" smtClean="0"/>
              <a:t>unless they fall under the business records rule</a:t>
            </a:r>
          </a:p>
          <a:p>
            <a:pPr eaLnBrk="1" hangingPunct="1"/>
            <a:r>
              <a:rPr lang="en-GB" smtClean="0"/>
              <a:t>Exception – Business records</a:t>
            </a:r>
          </a:p>
          <a:p>
            <a:pPr lvl="1" eaLnBrk="1" hangingPunct="1"/>
            <a:r>
              <a:rPr lang="en-GB" smtClean="0"/>
              <a:t>historical records that can be verified</a:t>
            </a:r>
          </a:p>
          <a:p>
            <a:pPr lvl="1" eaLnBrk="1" hangingPunct="1"/>
            <a:r>
              <a:rPr lang="en-GB" smtClean="0"/>
              <a:t>Examples - email (if archived), memos, reports, log files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7">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457200" y="1071563"/>
            <a:ext cx="8229600" cy="5310187"/>
          </a:xfrm>
        </p:spPr>
        <p:txBody>
          <a:bodyPr/>
          <a:lstStyle/>
          <a:p>
            <a:pPr eaLnBrk="1" hangingPunct="1">
              <a:lnSpc>
                <a:spcPct val="90000"/>
              </a:lnSpc>
              <a:buFontTx/>
              <a:buNone/>
            </a:pPr>
            <a:r>
              <a:rPr lang="en-GB" dirty="0" smtClean="0"/>
              <a:t>What is the problem?</a:t>
            </a:r>
          </a:p>
          <a:p>
            <a:pPr eaLnBrk="1" hangingPunct="1">
              <a:lnSpc>
                <a:spcPct val="90000"/>
              </a:lnSpc>
            </a:pPr>
            <a:endParaRPr lang="en-GB" sz="2400" dirty="0" smtClean="0"/>
          </a:p>
          <a:p>
            <a:pPr eaLnBrk="1" hangingPunct="1">
              <a:lnSpc>
                <a:spcPct val="90000"/>
              </a:lnSpc>
            </a:pPr>
            <a:r>
              <a:rPr lang="en-GB" dirty="0" smtClean="0"/>
              <a:t>Maintaining the Chain of Custody </a:t>
            </a:r>
          </a:p>
          <a:p>
            <a:pPr eaLnBrk="1" hangingPunct="1">
              <a:lnSpc>
                <a:spcPct val="90000"/>
              </a:lnSpc>
            </a:pPr>
            <a:r>
              <a:rPr lang="en-GB" dirty="0" smtClean="0"/>
              <a:t>Digital evidence</a:t>
            </a:r>
          </a:p>
          <a:p>
            <a:pPr lvl="1" eaLnBrk="1" hangingPunct="1">
              <a:lnSpc>
                <a:spcPct val="90000"/>
              </a:lnSpc>
            </a:pPr>
            <a:r>
              <a:rPr lang="en-GB" dirty="0" smtClean="0"/>
              <a:t>exists in digital form ( 1‘s and 0’s)</a:t>
            </a:r>
          </a:p>
          <a:p>
            <a:pPr lvl="1" eaLnBrk="1" hangingPunct="1">
              <a:lnSpc>
                <a:spcPct val="90000"/>
              </a:lnSpc>
            </a:pPr>
            <a:r>
              <a:rPr lang="en-GB" dirty="0" smtClean="0"/>
              <a:t>is easily damaged</a:t>
            </a:r>
          </a:p>
          <a:p>
            <a:pPr lvl="1" eaLnBrk="1" hangingPunct="1">
              <a:lnSpc>
                <a:spcPct val="90000"/>
              </a:lnSpc>
            </a:pPr>
            <a:r>
              <a:rPr lang="en-GB" dirty="0" smtClean="0"/>
              <a:t>can be modified (bits changed)</a:t>
            </a:r>
          </a:p>
          <a:p>
            <a:pPr eaLnBrk="1" hangingPunct="1">
              <a:lnSpc>
                <a:spcPct val="90000"/>
              </a:lnSpc>
            </a:pPr>
            <a:r>
              <a:rPr lang="en-GB" dirty="0" smtClean="0"/>
              <a:t>digital copies and original evidence are indistinguishable</a:t>
            </a:r>
          </a:p>
          <a:p>
            <a:pPr eaLnBrk="1" hangingPunct="1">
              <a:lnSpc>
                <a:spcPct val="90000"/>
              </a:lnSpc>
            </a:pPr>
            <a:endParaRPr lang="en-GB" dirty="0" smtClean="0"/>
          </a:p>
          <a:p>
            <a:pPr eaLnBrk="1" hangingPunct="1">
              <a:lnSpc>
                <a:spcPct val="90000"/>
              </a:lnSpc>
            </a:pPr>
            <a:r>
              <a:rPr lang="en-GB" dirty="0" smtClean="0"/>
              <a:t>integrity of evidence can be questioned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b="1" i="1" dirty="0" smtClean="0"/>
              <a:t>Computer Forensics 2</a:t>
            </a:r>
          </a:p>
        </p:txBody>
      </p:sp>
      <p:sp>
        <p:nvSpPr>
          <p:cNvPr id="6147" name="Rectangle 3"/>
          <p:cNvSpPr>
            <a:spLocks noGrp="1" noChangeArrowheads="1"/>
          </p:cNvSpPr>
          <p:nvPr>
            <p:ph idx="1"/>
          </p:nvPr>
        </p:nvSpPr>
        <p:spPr/>
        <p:txBody>
          <a:bodyPr/>
          <a:lstStyle/>
          <a:p>
            <a:pPr eaLnBrk="1" hangingPunct="1">
              <a:buFontTx/>
              <a:buNone/>
            </a:pPr>
            <a:r>
              <a:rPr lang="en-GB" dirty="0" smtClean="0"/>
              <a:t>Lecturers</a:t>
            </a:r>
          </a:p>
          <a:p>
            <a:pPr eaLnBrk="1" hangingPunct="1"/>
            <a:r>
              <a:rPr lang="en-GB" dirty="0" smtClean="0"/>
              <a:t>Diane Gan</a:t>
            </a:r>
          </a:p>
          <a:p>
            <a:pPr eaLnBrk="1" hangingPunct="1"/>
            <a:r>
              <a:rPr lang="en-GB" dirty="0" smtClean="0"/>
              <a:t>Tuan </a:t>
            </a:r>
            <a:r>
              <a:rPr lang="en-GB" dirty="0" err="1" smtClean="0"/>
              <a:t>Vuong</a:t>
            </a:r>
            <a:endParaRPr lang="en-GB" dirty="0" smtClean="0"/>
          </a:p>
          <a:p>
            <a:pPr eaLnBrk="1" hangingPunct="1">
              <a:buFontTx/>
              <a:buNone/>
            </a:pPr>
            <a:endParaRPr lang="en-GB" dirty="0" smtClean="0"/>
          </a:p>
          <a:p>
            <a:pPr eaLnBrk="1" hangingPunct="1">
              <a:buFontTx/>
              <a:buNone/>
            </a:pPr>
            <a:r>
              <a:rPr lang="en-GB" dirty="0" smtClean="0"/>
              <a:t>Course structure</a:t>
            </a:r>
          </a:p>
          <a:p>
            <a:pPr eaLnBrk="1" hangingPunct="1"/>
            <a:r>
              <a:rPr lang="en-GB" dirty="0" smtClean="0"/>
              <a:t>2 hr lecture</a:t>
            </a:r>
          </a:p>
          <a:p>
            <a:pPr eaLnBrk="1" hangingPunct="1"/>
            <a:r>
              <a:rPr lang="en-GB" dirty="0" smtClean="0"/>
              <a:t>1 hr lab</a:t>
            </a:r>
          </a:p>
          <a:p>
            <a:pPr eaLnBrk="1" hangingPunct="1"/>
            <a:endParaRPr lang="en-GB"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2696"/>
            <a:ext cx="8784976" cy="5879576"/>
          </a:xfrm>
        </p:spPr>
        <p:txBody>
          <a:bodyPr>
            <a:normAutofit/>
          </a:bodyPr>
          <a:lstStyle/>
          <a:p>
            <a:pPr>
              <a:buNone/>
            </a:pPr>
            <a:r>
              <a:rPr lang="en-GB" dirty="0" smtClean="0"/>
              <a:t>Locard’s Exchange Principle</a:t>
            </a:r>
          </a:p>
          <a:p>
            <a:r>
              <a:rPr lang="en-GB" dirty="0" smtClean="0"/>
              <a:t>Interacting with the system changes things</a:t>
            </a:r>
          </a:p>
          <a:p>
            <a:r>
              <a:rPr lang="en-GB" dirty="0" smtClean="0"/>
              <a:t>e.g. two computers connected via a network</a:t>
            </a:r>
          </a:p>
          <a:p>
            <a:r>
              <a:rPr lang="en-GB" dirty="0" smtClean="0"/>
              <a:t>But changes can occur as time passes and the system just runs</a:t>
            </a:r>
          </a:p>
          <a:p>
            <a:r>
              <a:rPr lang="en-GB" dirty="0" smtClean="0"/>
              <a:t>Running a program on a system may change physical memory</a:t>
            </a:r>
          </a:p>
          <a:p>
            <a:r>
              <a:rPr lang="en-GB" dirty="0" smtClean="0"/>
              <a:t>Physical memory may then be written out to disk to make room (page file)</a:t>
            </a:r>
          </a:p>
          <a:p>
            <a:endParaRPr lang="en-GB" dirty="0" smtClean="0"/>
          </a:p>
          <a:p>
            <a:r>
              <a:rPr lang="en-GB" dirty="0" smtClean="0"/>
              <a:t>Changes that occur  on a system as the system sits idle are called “evidence dynamics”</a:t>
            </a:r>
          </a:p>
          <a:p>
            <a:r>
              <a:rPr lang="en-GB" dirty="0" smtClean="0"/>
              <a:t>Like rain washing away evidence at a crime scene</a:t>
            </a:r>
          </a:p>
          <a:p>
            <a:endParaRPr lang="en-GB" dirty="0"/>
          </a:p>
        </p:txBody>
      </p:sp>
    </p:spTree>
    <p:extLst>
      <p:ext uri="{BB962C8B-B14F-4D97-AF65-F5344CB8AC3E}">
        <p14:creationId xmlns:p14="http://schemas.microsoft.com/office/powerpoint/2010/main" val="359889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8670"/>
            <a:ext cx="8229600" cy="5395930"/>
          </a:xfrm>
        </p:spPr>
        <p:txBody>
          <a:bodyPr>
            <a:normAutofit/>
          </a:bodyPr>
          <a:lstStyle/>
          <a:p>
            <a:r>
              <a:rPr lang="en-GB" dirty="0" smtClean="0"/>
              <a:t>Some information has a longer shelf life than others</a:t>
            </a:r>
          </a:p>
          <a:p>
            <a:r>
              <a:rPr lang="en-GB" dirty="0" smtClean="0"/>
              <a:t>Example – unused network connections time out in minutes</a:t>
            </a:r>
          </a:p>
          <a:p>
            <a:r>
              <a:rPr lang="en-GB" dirty="0" smtClean="0"/>
              <a:t>Check this yourself using netstat</a:t>
            </a:r>
          </a:p>
          <a:p>
            <a:r>
              <a:rPr lang="en-GB" dirty="0" smtClean="0"/>
              <a:t>Contents of clipboard</a:t>
            </a:r>
          </a:p>
          <a:p>
            <a:r>
              <a:rPr lang="en-GB" dirty="0" smtClean="0"/>
              <a:t>Services and daemons (Unix)</a:t>
            </a:r>
          </a:p>
          <a:p>
            <a:endParaRPr lang="en-GB" dirty="0" smtClean="0"/>
          </a:p>
          <a:p>
            <a:r>
              <a:rPr lang="en-GB" dirty="0" smtClean="0"/>
              <a:t>Information on this is found in RFC3227</a:t>
            </a:r>
          </a:p>
          <a:p>
            <a:r>
              <a:rPr lang="en-GB" dirty="0" smtClean="0"/>
              <a:t>Specifies principles for evidence collection to capture an accurate picture of the system</a:t>
            </a:r>
            <a:endParaRPr lang="en-GB" dirty="0"/>
          </a:p>
        </p:txBody>
      </p:sp>
    </p:spTree>
    <p:extLst>
      <p:ext uri="{BB962C8B-B14F-4D97-AF65-F5344CB8AC3E}">
        <p14:creationId xmlns:p14="http://schemas.microsoft.com/office/powerpoint/2010/main" val="304740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8964488" cy="6669360"/>
          </a:xfrm>
        </p:spPr>
        <p:txBody>
          <a:bodyPr>
            <a:normAutofit/>
          </a:bodyPr>
          <a:lstStyle/>
          <a:p>
            <a:r>
              <a:rPr lang="en-GB" dirty="0" smtClean="0"/>
              <a:t>When considering whether to proceed with a live response consider:-</a:t>
            </a:r>
          </a:p>
          <a:p>
            <a:r>
              <a:rPr lang="en-GB" dirty="0" smtClean="0"/>
              <a:t>Although your actions have an effect on the system under investigation, so does your doing nothing</a:t>
            </a:r>
          </a:p>
          <a:p>
            <a:r>
              <a:rPr lang="en-GB" dirty="0" smtClean="0"/>
              <a:t>Processes are running</a:t>
            </a:r>
          </a:p>
          <a:p>
            <a:r>
              <a:rPr lang="en-GB" dirty="0" smtClean="0"/>
              <a:t>Actions are occurring</a:t>
            </a:r>
          </a:p>
          <a:p>
            <a:r>
              <a:rPr lang="en-GB" dirty="0" smtClean="0"/>
              <a:t>Programmes used to collect evidence have effects</a:t>
            </a:r>
          </a:p>
          <a:p>
            <a:pPr lvl="1"/>
            <a:r>
              <a:rPr lang="en-GB" dirty="0" smtClean="0"/>
              <a:t>Investigator runs a program that has already run previously – what is the effect?</a:t>
            </a:r>
          </a:p>
          <a:p>
            <a:pPr lvl="2"/>
            <a:r>
              <a:rPr lang="en-GB" dirty="0" smtClean="0"/>
              <a:t>Last access and modified times are changed</a:t>
            </a:r>
          </a:p>
          <a:p>
            <a:pPr lvl="2"/>
            <a:r>
              <a:rPr lang="en-GB" dirty="0" smtClean="0"/>
              <a:t>Contents of a file can be changed/registry  values can be changed</a:t>
            </a:r>
          </a:p>
          <a:p>
            <a:pPr lvl="1"/>
            <a:r>
              <a:rPr lang="en-GB" dirty="0" smtClean="0"/>
              <a:t>Investigator runs a program that has never run before – what is the effect?</a:t>
            </a:r>
          </a:p>
          <a:p>
            <a:pPr lvl="2"/>
            <a:r>
              <a:rPr lang="en-GB" dirty="0" smtClean="0"/>
              <a:t>A new </a:t>
            </a:r>
            <a:r>
              <a:rPr lang="en-GB" dirty="0" err="1" smtClean="0"/>
              <a:t>prefetch</a:t>
            </a:r>
            <a:r>
              <a:rPr lang="en-GB" dirty="0" smtClean="0"/>
              <a:t> file is created in the </a:t>
            </a:r>
            <a:r>
              <a:rPr lang="en-GB" dirty="0" err="1" smtClean="0"/>
              <a:t>Prefetch</a:t>
            </a:r>
            <a:r>
              <a:rPr lang="en-GB" dirty="0" smtClean="0"/>
              <a:t> directory</a:t>
            </a:r>
          </a:p>
          <a:p>
            <a:r>
              <a:rPr lang="en-GB" dirty="0" smtClean="0"/>
              <a:t>Understand the changes and document them</a:t>
            </a:r>
          </a:p>
          <a:p>
            <a:pPr lvl="1"/>
            <a:endParaRPr lang="en-GB" dirty="0"/>
          </a:p>
        </p:txBody>
      </p:sp>
    </p:spTree>
    <p:extLst>
      <p:ext uri="{BB962C8B-B14F-4D97-AF65-F5344CB8AC3E}">
        <p14:creationId xmlns:p14="http://schemas.microsoft.com/office/powerpoint/2010/main" val="7108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980728"/>
            <a:ext cx="2232248" cy="461665"/>
          </a:xfrm>
          <a:prstGeom prst="rect">
            <a:avLst/>
          </a:prstGeom>
          <a:noFill/>
          <a:ln>
            <a:solidFill>
              <a:schemeClr val="accent1"/>
            </a:solidFill>
          </a:ln>
        </p:spPr>
        <p:txBody>
          <a:bodyPr wrap="square" rtlCol="0">
            <a:spAutoFit/>
          </a:bodyPr>
          <a:lstStyle/>
          <a:p>
            <a:pPr algn="ctr"/>
            <a:r>
              <a:rPr lang="en-GB" sz="2400" dirty="0" smtClean="0"/>
              <a:t>Acquisition</a:t>
            </a:r>
          </a:p>
        </p:txBody>
      </p:sp>
      <p:sp>
        <p:nvSpPr>
          <p:cNvPr id="6" name="TextBox 5"/>
          <p:cNvSpPr txBox="1"/>
          <p:nvPr/>
        </p:nvSpPr>
        <p:spPr>
          <a:xfrm>
            <a:off x="323528" y="2348880"/>
            <a:ext cx="2232248" cy="461665"/>
          </a:xfrm>
          <a:prstGeom prst="rect">
            <a:avLst/>
          </a:prstGeom>
          <a:noFill/>
          <a:ln>
            <a:solidFill>
              <a:schemeClr val="accent1"/>
            </a:solidFill>
          </a:ln>
        </p:spPr>
        <p:txBody>
          <a:bodyPr wrap="square" rtlCol="0">
            <a:spAutoFit/>
          </a:bodyPr>
          <a:lstStyle/>
          <a:p>
            <a:pPr algn="ctr"/>
            <a:r>
              <a:rPr lang="en-GB" sz="2400" dirty="0" smtClean="0"/>
              <a:t>Identification</a:t>
            </a:r>
          </a:p>
        </p:txBody>
      </p:sp>
      <p:sp>
        <p:nvSpPr>
          <p:cNvPr id="7" name="TextBox 6"/>
          <p:cNvSpPr txBox="1"/>
          <p:nvPr/>
        </p:nvSpPr>
        <p:spPr>
          <a:xfrm>
            <a:off x="323528" y="3789040"/>
            <a:ext cx="2232248" cy="461665"/>
          </a:xfrm>
          <a:prstGeom prst="rect">
            <a:avLst/>
          </a:prstGeom>
          <a:noFill/>
          <a:ln>
            <a:solidFill>
              <a:schemeClr val="accent1"/>
            </a:solidFill>
          </a:ln>
        </p:spPr>
        <p:txBody>
          <a:bodyPr wrap="square" rtlCol="0">
            <a:spAutoFit/>
          </a:bodyPr>
          <a:lstStyle/>
          <a:p>
            <a:pPr algn="ctr"/>
            <a:r>
              <a:rPr lang="en-GB" sz="2400" dirty="0" smtClean="0"/>
              <a:t>Evaluation</a:t>
            </a:r>
          </a:p>
        </p:txBody>
      </p:sp>
      <p:sp>
        <p:nvSpPr>
          <p:cNvPr id="8" name="TextBox 7"/>
          <p:cNvSpPr txBox="1"/>
          <p:nvPr/>
        </p:nvSpPr>
        <p:spPr>
          <a:xfrm>
            <a:off x="395536" y="5445224"/>
            <a:ext cx="2232248" cy="461665"/>
          </a:xfrm>
          <a:prstGeom prst="rect">
            <a:avLst/>
          </a:prstGeom>
          <a:noFill/>
          <a:ln>
            <a:solidFill>
              <a:schemeClr val="accent1"/>
            </a:solidFill>
          </a:ln>
        </p:spPr>
        <p:txBody>
          <a:bodyPr wrap="square" rtlCol="0">
            <a:spAutoFit/>
          </a:bodyPr>
          <a:lstStyle/>
          <a:p>
            <a:pPr algn="ctr"/>
            <a:r>
              <a:rPr lang="en-GB" sz="2400" dirty="0" smtClean="0"/>
              <a:t>Presentation</a:t>
            </a:r>
          </a:p>
        </p:txBody>
      </p:sp>
      <p:sp>
        <p:nvSpPr>
          <p:cNvPr id="9" name="TextBox 8"/>
          <p:cNvSpPr txBox="1"/>
          <p:nvPr/>
        </p:nvSpPr>
        <p:spPr>
          <a:xfrm>
            <a:off x="3707904" y="836712"/>
            <a:ext cx="4824536" cy="369332"/>
          </a:xfrm>
          <a:prstGeom prst="rect">
            <a:avLst/>
          </a:prstGeom>
          <a:noFill/>
        </p:spPr>
        <p:txBody>
          <a:bodyPr wrap="square" rtlCol="0">
            <a:spAutoFit/>
          </a:bodyPr>
          <a:lstStyle/>
          <a:p>
            <a:pPr>
              <a:buFont typeface="Arial" pitchFamily="34" charset="0"/>
              <a:buChar char="•"/>
            </a:pPr>
            <a:r>
              <a:rPr lang="en-GB" dirty="0" smtClean="0"/>
              <a:t> Incident has already occurred</a:t>
            </a:r>
          </a:p>
        </p:txBody>
      </p:sp>
      <p:sp>
        <p:nvSpPr>
          <p:cNvPr id="10" name="Rectangle 9"/>
          <p:cNvSpPr/>
          <p:nvPr/>
        </p:nvSpPr>
        <p:spPr>
          <a:xfrm>
            <a:off x="3707904" y="1196752"/>
            <a:ext cx="4838825" cy="369332"/>
          </a:xfrm>
          <a:prstGeom prst="rect">
            <a:avLst/>
          </a:prstGeom>
        </p:spPr>
        <p:txBody>
          <a:bodyPr wrap="none">
            <a:spAutoFit/>
          </a:bodyPr>
          <a:lstStyle/>
          <a:p>
            <a:pPr>
              <a:buFont typeface="Arial" pitchFamily="34" charset="0"/>
              <a:buChar char="•"/>
            </a:pPr>
            <a:r>
              <a:rPr lang="en-GB" dirty="0" smtClean="0"/>
              <a:t> Incident is ongoing – needs different tool set</a:t>
            </a:r>
            <a:endParaRPr lang="en-GB" dirty="0"/>
          </a:p>
        </p:txBody>
      </p:sp>
      <p:sp>
        <p:nvSpPr>
          <p:cNvPr id="11" name="TextBox 10"/>
          <p:cNvSpPr txBox="1"/>
          <p:nvPr/>
        </p:nvSpPr>
        <p:spPr>
          <a:xfrm>
            <a:off x="2699792" y="1628800"/>
            <a:ext cx="1944216" cy="369332"/>
          </a:xfrm>
          <a:prstGeom prst="rect">
            <a:avLst/>
          </a:prstGeom>
          <a:noFill/>
        </p:spPr>
        <p:txBody>
          <a:bodyPr wrap="square" rtlCol="0">
            <a:spAutoFit/>
          </a:bodyPr>
          <a:lstStyle/>
          <a:p>
            <a:pPr algn="ctr"/>
            <a:r>
              <a:rPr lang="en-GB" dirty="0" smtClean="0">
                <a:solidFill>
                  <a:srgbClr val="FF0000"/>
                </a:solidFill>
              </a:rPr>
              <a:t>Chain of custody</a:t>
            </a:r>
            <a:endParaRPr lang="en-GB" dirty="0">
              <a:solidFill>
                <a:srgbClr val="FF0000"/>
              </a:solidFill>
            </a:endParaRPr>
          </a:p>
        </p:txBody>
      </p:sp>
      <p:sp>
        <p:nvSpPr>
          <p:cNvPr id="13" name="Arc 12"/>
          <p:cNvSpPr/>
          <p:nvPr/>
        </p:nvSpPr>
        <p:spPr>
          <a:xfrm>
            <a:off x="2411760" y="1196752"/>
            <a:ext cx="360040" cy="1152128"/>
          </a:xfrm>
          <a:prstGeom prst="arc">
            <a:avLst>
              <a:gd name="adj1" fmla="val 16110199"/>
              <a:gd name="adj2" fmla="val 5829721"/>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13"/>
          <p:cNvSpPr/>
          <p:nvPr/>
        </p:nvSpPr>
        <p:spPr>
          <a:xfrm flipH="1">
            <a:off x="179512" y="1268760"/>
            <a:ext cx="251520" cy="1152128"/>
          </a:xfrm>
          <a:prstGeom prst="arc">
            <a:avLst>
              <a:gd name="adj1" fmla="val 16110199"/>
              <a:gd name="adj2" fmla="val 5829721"/>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ectangle 14"/>
          <p:cNvSpPr/>
          <p:nvPr/>
        </p:nvSpPr>
        <p:spPr>
          <a:xfrm>
            <a:off x="3707904" y="2204864"/>
            <a:ext cx="4932761" cy="369332"/>
          </a:xfrm>
          <a:prstGeom prst="rect">
            <a:avLst/>
          </a:prstGeom>
        </p:spPr>
        <p:txBody>
          <a:bodyPr wrap="none">
            <a:spAutoFit/>
          </a:bodyPr>
          <a:lstStyle/>
          <a:p>
            <a:pPr>
              <a:buFont typeface="Arial" pitchFamily="34" charset="0"/>
              <a:buChar char="•"/>
            </a:pPr>
            <a:r>
              <a:rPr lang="en-GB" dirty="0" smtClean="0"/>
              <a:t> Physical – hardware or software components</a:t>
            </a:r>
            <a:endParaRPr lang="en-GB" dirty="0"/>
          </a:p>
        </p:txBody>
      </p:sp>
      <p:sp>
        <p:nvSpPr>
          <p:cNvPr id="16" name="Rectangle 15"/>
          <p:cNvSpPr/>
          <p:nvPr/>
        </p:nvSpPr>
        <p:spPr>
          <a:xfrm>
            <a:off x="3707904" y="2564904"/>
            <a:ext cx="5279009" cy="369332"/>
          </a:xfrm>
          <a:prstGeom prst="rect">
            <a:avLst/>
          </a:prstGeom>
        </p:spPr>
        <p:txBody>
          <a:bodyPr wrap="none">
            <a:spAutoFit/>
          </a:bodyPr>
          <a:lstStyle/>
          <a:p>
            <a:pPr>
              <a:buFont typeface="Arial" pitchFamily="34" charset="0"/>
              <a:buChar char="•"/>
            </a:pPr>
            <a:r>
              <a:rPr lang="en-GB" dirty="0" smtClean="0"/>
              <a:t> Logical – an address or the location of evidence </a:t>
            </a:r>
            <a:endParaRPr lang="en-GB" dirty="0"/>
          </a:p>
        </p:txBody>
      </p:sp>
      <p:sp>
        <p:nvSpPr>
          <p:cNvPr id="17" name="Arc 16"/>
          <p:cNvSpPr/>
          <p:nvPr/>
        </p:nvSpPr>
        <p:spPr>
          <a:xfrm>
            <a:off x="2411760" y="2636912"/>
            <a:ext cx="360040" cy="1152128"/>
          </a:xfrm>
          <a:prstGeom prst="arc">
            <a:avLst>
              <a:gd name="adj1" fmla="val 16110199"/>
              <a:gd name="adj2" fmla="val 5829721"/>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p:cNvSpPr/>
          <p:nvPr/>
        </p:nvSpPr>
        <p:spPr>
          <a:xfrm flipH="1">
            <a:off x="179512" y="2708920"/>
            <a:ext cx="251520" cy="1152128"/>
          </a:xfrm>
          <a:prstGeom prst="arc">
            <a:avLst>
              <a:gd name="adj1" fmla="val 16110199"/>
              <a:gd name="adj2" fmla="val 5829721"/>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p:cNvSpPr txBox="1"/>
          <p:nvPr/>
        </p:nvSpPr>
        <p:spPr>
          <a:xfrm>
            <a:off x="2699792" y="3068960"/>
            <a:ext cx="6192688" cy="369332"/>
          </a:xfrm>
          <a:prstGeom prst="rect">
            <a:avLst/>
          </a:prstGeom>
          <a:noFill/>
        </p:spPr>
        <p:txBody>
          <a:bodyPr wrap="square" rtlCol="0">
            <a:spAutoFit/>
          </a:bodyPr>
          <a:lstStyle/>
          <a:p>
            <a:r>
              <a:rPr lang="en-GB" dirty="0" smtClean="0">
                <a:solidFill>
                  <a:srgbClr val="FF0000"/>
                </a:solidFill>
              </a:rPr>
              <a:t>Documentation of results – all steps must be repeatable</a:t>
            </a:r>
            <a:endParaRPr lang="en-GB" dirty="0">
              <a:solidFill>
                <a:srgbClr val="FF0000"/>
              </a:solidFill>
            </a:endParaRPr>
          </a:p>
        </p:txBody>
      </p:sp>
      <p:sp>
        <p:nvSpPr>
          <p:cNvPr id="20" name="Rectangle 19"/>
          <p:cNvSpPr/>
          <p:nvPr/>
        </p:nvSpPr>
        <p:spPr>
          <a:xfrm>
            <a:off x="3707904" y="3717032"/>
            <a:ext cx="2611612" cy="369332"/>
          </a:xfrm>
          <a:prstGeom prst="rect">
            <a:avLst/>
          </a:prstGeom>
        </p:spPr>
        <p:txBody>
          <a:bodyPr wrap="none">
            <a:spAutoFit/>
          </a:bodyPr>
          <a:lstStyle/>
          <a:p>
            <a:pPr>
              <a:buFont typeface="Arial" pitchFamily="34" charset="0"/>
              <a:buChar char="•"/>
            </a:pPr>
            <a:r>
              <a:rPr lang="en-GB" dirty="0" smtClean="0"/>
              <a:t> Relevance to the case</a:t>
            </a:r>
            <a:endParaRPr lang="en-GB" dirty="0"/>
          </a:p>
        </p:txBody>
      </p:sp>
      <p:sp>
        <p:nvSpPr>
          <p:cNvPr id="21" name="Rectangle 20"/>
          <p:cNvSpPr/>
          <p:nvPr/>
        </p:nvSpPr>
        <p:spPr>
          <a:xfrm>
            <a:off x="3707904" y="4005064"/>
            <a:ext cx="5343129" cy="369332"/>
          </a:xfrm>
          <a:prstGeom prst="rect">
            <a:avLst/>
          </a:prstGeom>
        </p:spPr>
        <p:txBody>
          <a:bodyPr wrap="none">
            <a:spAutoFit/>
          </a:bodyPr>
          <a:lstStyle/>
          <a:p>
            <a:pPr>
              <a:buFont typeface="Arial" pitchFamily="34" charset="0"/>
              <a:buChar char="•"/>
            </a:pPr>
            <a:r>
              <a:rPr lang="en-GB" dirty="0" smtClean="0"/>
              <a:t> Could result in the case being thrown out of court</a:t>
            </a:r>
            <a:endParaRPr lang="en-GB" dirty="0"/>
          </a:p>
        </p:txBody>
      </p:sp>
      <p:sp>
        <p:nvSpPr>
          <p:cNvPr id="22" name="Arc 21"/>
          <p:cNvSpPr/>
          <p:nvPr/>
        </p:nvSpPr>
        <p:spPr>
          <a:xfrm>
            <a:off x="2411760" y="4221088"/>
            <a:ext cx="360040" cy="1152128"/>
          </a:xfrm>
          <a:prstGeom prst="arc">
            <a:avLst>
              <a:gd name="adj1" fmla="val 16110199"/>
              <a:gd name="adj2" fmla="val 5829721"/>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22"/>
          <p:cNvSpPr/>
          <p:nvPr/>
        </p:nvSpPr>
        <p:spPr>
          <a:xfrm flipH="1">
            <a:off x="179512" y="4293096"/>
            <a:ext cx="251520" cy="1152128"/>
          </a:xfrm>
          <a:prstGeom prst="arc">
            <a:avLst>
              <a:gd name="adj1" fmla="val 16110199"/>
              <a:gd name="adj2" fmla="val 5829721"/>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Rectangle 23"/>
          <p:cNvSpPr/>
          <p:nvPr/>
        </p:nvSpPr>
        <p:spPr>
          <a:xfrm>
            <a:off x="3419872" y="5445224"/>
            <a:ext cx="4637808" cy="369332"/>
          </a:xfrm>
          <a:prstGeom prst="rect">
            <a:avLst/>
          </a:prstGeom>
        </p:spPr>
        <p:txBody>
          <a:bodyPr wrap="none">
            <a:spAutoFit/>
          </a:bodyPr>
          <a:lstStyle/>
          <a:p>
            <a:pPr>
              <a:buFont typeface="Arial" pitchFamily="34" charset="0"/>
              <a:buChar char="•"/>
            </a:pPr>
            <a:r>
              <a:rPr lang="en-GB" dirty="0" smtClean="0"/>
              <a:t> Discard evidence which will confuse a jury</a:t>
            </a:r>
            <a:endParaRPr lang="en-GB" dirty="0"/>
          </a:p>
        </p:txBody>
      </p:sp>
      <p:sp>
        <p:nvSpPr>
          <p:cNvPr id="25" name="Rectangle 24"/>
          <p:cNvSpPr/>
          <p:nvPr/>
        </p:nvSpPr>
        <p:spPr>
          <a:xfrm>
            <a:off x="3419872" y="5733256"/>
            <a:ext cx="5612434" cy="369332"/>
          </a:xfrm>
          <a:prstGeom prst="rect">
            <a:avLst/>
          </a:prstGeom>
        </p:spPr>
        <p:txBody>
          <a:bodyPr wrap="none">
            <a:spAutoFit/>
          </a:bodyPr>
          <a:lstStyle/>
          <a:p>
            <a:pPr>
              <a:buFont typeface="Arial" pitchFamily="34" charset="0"/>
              <a:buChar char="•"/>
            </a:pPr>
            <a:r>
              <a:rPr lang="en-GB" dirty="0" smtClean="0"/>
              <a:t> Expert witness must be able to defend their findings</a:t>
            </a:r>
            <a:endParaRPr lang="en-GB" dirty="0"/>
          </a:p>
        </p:txBody>
      </p:sp>
      <p:sp>
        <p:nvSpPr>
          <p:cNvPr id="26" name="TextBox 25"/>
          <p:cNvSpPr txBox="1"/>
          <p:nvPr/>
        </p:nvSpPr>
        <p:spPr>
          <a:xfrm>
            <a:off x="2771800" y="4653136"/>
            <a:ext cx="3888432" cy="369332"/>
          </a:xfrm>
          <a:prstGeom prst="rect">
            <a:avLst/>
          </a:prstGeom>
          <a:noFill/>
        </p:spPr>
        <p:txBody>
          <a:bodyPr wrap="square" rtlCol="0">
            <a:spAutoFit/>
          </a:bodyPr>
          <a:lstStyle/>
          <a:p>
            <a:r>
              <a:rPr lang="en-GB" dirty="0" smtClean="0">
                <a:solidFill>
                  <a:srgbClr val="FF0000"/>
                </a:solidFill>
              </a:rPr>
              <a:t>Chain of custody must be complete</a:t>
            </a:r>
            <a:endParaRPr lang="en-GB"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16" grpId="0"/>
      <p:bldP spid="19" grpId="0"/>
      <p:bldP spid="20" grpId="0"/>
      <p:bldP spid="21"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Scene2Pic2"/>
          <p:cNvPicPr>
            <a:picLocks noChangeAspect="1" noChangeArrowheads="1"/>
          </p:cNvPicPr>
          <p:nvPr/>
        </p:nvPicPr>
        <p:blipFill>
          <a:blip r:embed="rId3" cstate="print"/>
          <a:srcRect/>
          <a:stretch>
            <a:fillRect/>
          </a:stretch>
        </p:blipFill>
        <p:spPr bwMode="auto">
          <a:xfrm>
            <a:off x="0" y="188913"/>
            <a:ext cx="9144000" cy="5903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Scene1Pic1"/>
          <p:cNvPicPr>
            <a:picLocks noChangeAspect="1" noChangeArrowheads="1"/>
          </p:cNvPicPr>
          <p:nvPr/>
        </p:nvPicPr>
        <p:blipFill>
          <a:blip r:embed="rId3" cstate="print"/>
          <a:srcRect/>
          <a:stretch>
            <a:fillRect/>
          </a:stretch>
        </p:blipFill>
        <p:spPr bwMode="auto">
          <a:xfrm>
            <a:off x="323850" y="79375"/>
            <a:ext cx="8351838" cy="676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Scene1Pic3"/>
          <p:cNvPicPr>
            <a:picLocks noChangeAspect="1" noChangeArrowheads="1"/>
          </p:cNvPicPr>
          <p:nvPr/>
        </p:nvPicPr>
        <p:blipFill>
          <a:blip r:embed="rId3" cstate="print"/>
          <a:srcRect/>
          <a:stretch>
            <a:fillRect/>
          </a:stretch>
        </p:blipFill>
        <p:spPr bwMode="auto">
          <a:xfrm>
            <a:off x="468313" y="68263"/>
            <a:ext cx="8135937" cy="664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714375"/>
            <a:ext cx="8435975" cy="5883275"/>
          </a:xfrm>
        </p:spPr>
        <p:txBody>
          <a:bodyPr/>
          <a:lstStyle/>
          <a:p>
            <a:pPr eaLnBrk="1" hangingPunct="1">
              <a:lnSpc>
                <a:spcPct val="90000"/>
              </a:lnSpc>
            </a:pPr>
            <a:r>
              <a:rPr lang="en-GB" sz="2800" smtClean="0"/>
              <a:t>Computer generated records</a:t>
            </a:r>
          </a:p>
          <a:p>
            <a:pPr lvl="1" eaLnBrk="1" hangingPunct="1">
              <a:lnSpc>
                <a:spcPct val="90000"/>
              </a:lnSpc>
            </a:pPr>
            <a:r>
              <a:rPr lang="en-GB" smtClean="0"/>
              <a:t>must be shown to be from a particular machine </a:t>
            </a:r>
          </a:p>
          <a:p>
            <a:pPr lvl="1" eaLnBrk="1" hangingPunct="1">
              <a:lnSpc>
                <a:spcPct val="90000"/>
              </a:lnSpc>
            </a:pPr>
            <a:r>
              <a:rPr lang="en-GB" smtClean="0"/>
              <a:t>may not be modified in any way</a:t>
            </a:r>
          </a:p>
          <a:p>
            <a:pPr lvl="1" eaLnBrk="1" hangingPunct="1">
              <a:lnSpc>
                <a:spcPct val="90000"/>
              </a:lnSpc>
            </a:pPr>
            <a:r>
              <a:rPr lang="en-GB" smtClean="0"/>
              <a:t>identify the user or service account</a:t>
            </a:r>
          </a:p>
          <a:p>
            <a:pPr lvl="1" eaLnBrk="1" hangingPunct="1">
              <a:lnSpc>
                <a:spcPct val="90000"/>
              </a:lnSpc>
            </a:pPr>
            <a:endParaRPr lang="en-GB" smtClean="0"/>
          </a:p>
          <a:p>
            <a:pPr eaLnBrk="1" hangingPunct="1">
              <a:lnSpc>
                <a:spcPct val="90000"/>
              </a:lnSpc>
            </a:pPr>
            <a:r>
              <a:rPr lang="en-GB" sz="2800" smtClean="0"/>
              <a:t>Corroborate the evidence using</a:t>
            </a:r>
          </a:p>
          <a:p>
            <a:pPr lvl="1" eaLnBrk="1" hangingPunct="1">
              <a:lnSpc>
                <a:spcPct val="90000"/>
              </a:lnSpc>
            </a:pPr>
            <a:r>
              <a:rPr lang="en-GB" smtClean="0"/>
              <a:t>emails with similar words, phrases, or passwords</a:t>
            </a:r>
          </a:p>
          <a:p>
            <a:pPr lvl="1" eaLnBrk="1" hangingPunct="1">
              <a:lnSpc>
                <a:spcPct val="90000"/>
              </a:lnSpc>
            </a:pPr>
            <a:r>
              <a:rPr lang="en-GB" smtClean="0"/>
              <a:t>file creation, modification access, times that match when a user was logged on </a:t>
            </a:r>
          </a:p>
          <a:p>
            <a:pPr lvl="1" eaLnBrk="1" hangingPunct="1">
              <a:lnSpc>
                <a:spcPct val="90000"/>
              </a:lnSpc>
            </a:pPr>
            <a:endParaRPr lang="en-GB" smtClean="0"/>
          </a:p>
          <a:p>
            <a:pPr eaLnBrk="1" hangingPunct="1">
              <a:lnSpc>
                <a:spcPct val="90000"/>
              </a:lnSpc>
            </a:pPr>
            <a:r>
              <a:rPr lang="en-GB" sz="2800" smtClean="0"/>
              <a:t>Potential loss of evidence</a:t>
            </a:r>
          </a:p>
          <a:p>
            <a:pPr lvl="1" eaLnBrk="1" hangingPunct="1">
              <a:lnSpc>
                <a:spcPct val="90000"/>
              </a:lnSpc>
            </a:pPr>
            <a:r>
              <a:rPr lang="en-GB" smtClean="0"/>
              <a:t>rebooting (volatile information)</a:t>
            </a:r>
          </a:p>
          <a:p>
            <a:pPr lvl="1" eaLnBrk="1" hangingPunct="1">
              <a:lnSpc>
                <a:spcPct val="90000"/>
              </a:lnSpc>
            </a:pPr>
            <a:r>
              <a:rPr lang="en-GB" smtClean="0"/>
              <a:t>shut down – everything in RAM is lost</a:t>
            </a:r>
          </a:p>
          <a:p>
            <a:pPr lvl="1" eaLnBrk="1" hangingPunct="1">
              <a:lnSpc>
                <a:spcPct val="90000"/>
              </a:lnSpc>
            </a:pPr>
            <a:endParaRPr lang="en-GB" sz="1800" smtClean="0"/>
          </a:p>
          <a:p>
            <a:pPr algn="ctr" eaLnBrk="1" hangingPunct="1">
              <a:lnSpc>
                <a:spcPct val="90000"/>
              </a:lnSpc>
              <a:buFontTx/>
              <a:buNone/>
            </a:pPr>
            <a:r>
              <a:rPr lang="en-GB" sz="2800" smtClean="0"/>
              <a:t>NEVER USE SHUT DOWN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323850" y="857250"/>
            <a:ext cx="8496300" cy="5857875"/>
          </a:xfrm>
        </p:spPr>
        <p:txBody>
          <a:bodyPr/>
          <a:lstStyle/>
          <a:p>
            <a:pPr eaLnBrk="1" hangingPunct="1">
              <a:lnSpc>
                <a:spcPct val="90000"/>
              </a:lnSpc>
              <a:buFontTx/>
              <a:buNone/>
            </a:pPr>
            <a:r>
              <a:rPr lang="en-GB" b="1" smtClean="0"/>
              <a:t>Performing a Disk-Based Investigation</a:t>
            </a:r>
          </a:p>
          <a:p>
            <a:pPr eaLnBrk="1" hangingPunct="1">
              <a:lnSpc>
                <a:spcPct val="90000"/>
              </a:lnSpc>
              <a:buFontTx/>
              <a:buNone/>
            </a:pPr>
            <a:endParaRPr lang="en-GB" sz="2000" b="1" smtClean="0"/>
          </a:p>
          <a:p>
            <a:pPr eaLnBrk="1" hangingPunct="1">
              <a:lnSpc>
                <a:spcPct val="90000"/>
              </a:lnSpc>
            </a:pPr>
            <a:r>
              <a:rPr lang="en-GB" smtClean="0"/>
              <a:t>Create an identical copy of the suspect’s drive</a:t>
            </a:r>
          </a:p>
          <a:p>
            <a:pPr eaLnBrk="1" hangingPunct="1">
              <a:lnSpc>
                <a:spcPct val="90000"/>
              </a:lnSpc>
            </a:pPr>
            <a:r>
              <a:rPr lang="en-GB" smtClean="0"/>
              <a:t>Read ONLY</a:t>
            </a:r>
          </a:p>
          <a:p>
            <a:pPr eaLnBrk="1" hangingPunct="1">
              <a:lnSpc>
                <a:spcPct val="90000"/>
              </a:lnSpc>
            </a:pPr>
            <a:r>
              <a:rPr lang="en-GB" smtClean="0"/>
              <a:t>Hashing - one way function</a:t>
            </a:r>
          </a:p>
          <a:p>
            <a:pPr eaLnBrk="1" hangingPunct="1">
              <a:lnSpc>
                <a:spcPct val="90000"/>
              </a:lnSpc>
            </a:pPr>
            <a:r>
              <a:rPr lang="en-GB" smtClean="0"/>
              <a:t>message digest</a:t>
            </a:r>
          </a:p>
          <a:p>
            <a:pPr eaLnBrk="1" hangingPunct="1">
              <a:lnSpc>
                <a:spcPct val="90000"/>
              </a:lnSpc>
            </a:pPr>
            <a:r>
              <a:rPr lang="en-GB" smtClean="0"/>
              <a:t>can not be undone</a:t>
            </a:r>
          </a:p>
          <a:p>
            <a:pPr eaLnBrk="1" hangingPunct="1">
              <a:lnSpc>
                <a:spcPct val="90000"/>
              </a:lnSpc>
            </a:pPr>
            <a:r>
              <a:rPr lang="en-GB" smtClean="0"/>
              <a:t>used for integrity checking – MD5 or SHA1</a:t>
            </a:r>
          </a:p>
          <a:p>
            <a:pPr eaLnBrk="1" hangingPunct="1">
              <a:lnSpc>
                <a:spcPct val="90000"/>
              </a:lnSpc>
            </a:pPr>
            <a:r>
              <a:rPr lang="en-GB" smtClean="0"/>
              <a:t>always produces the same result </a:t>
            </a:r>
          </a:p>
          <a:p>
            <a:pPr eaLnBrk="1" hangingPunct="1">
              <a:lnSpc>
                <a:spcPct val="90000"/>
              </a:lnSpc>
            </a:pPr>
            <a:r>
              <a:rPr lang="en-GB" smtClean="0"/>
              <a:t>IF nothing has changed!</a:t>
            </a:r>
          </a:p>
          <a:p>
            <a:pPr eaLnBrk="1" hangingPunct="1">
              <a:lnSpc>
                <a:spcPct val="90000"/>
              </a:lnSpc>
            </a:pPr>
            <a:endParaRPr lang="en-GB" smtClean="0"/>
          </a:p>
          <a:p>
            <a:pPr eaLnBrk="1" hangingPunct="1">
              <a:lnSpc>
                <a:spcPct val="90000"/>
              </a:lnSpc>
            </a:pPr>
            <a:r>
              <a:rPr lang="en-GB" smtClean="0"/>
              <a:t>Would rebooting a machine be a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2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2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62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95536" y="332656"/>
            <a:ext cx="8229600" cy="1152525"/>
          </a:xfrm>
          <a:solidFill>
            <a:schemeClr val="bg1"/>
          </a:solidFill>
        </p:spPr>
        <p:txBody>
          <a:bodyPr/>
          <a:lstStyle/>
          <a:p>
            <a:r>
              <a:rPr lang="en-GB" sz="2800" dirty="0" smtClean="0"/>
              <a:t>652af47a231815a8a62e3974d0ccb963</a:t>
            </a:r>
          </a:p>
          <a:p>
            <a:r>
              <a:rPr lang="en-GB" sz="2800" dirty="0" smtClean="0"/>
              <a:t>5c748bf9a05ad260c1b19dd39bd6f089</a:t>
            </a:r>
            <a:endParaRPr lang="en-GB" dirty="0" smtClean="0"/>
          </a:p>
        </p:txBody>
      </p:sp>
      <p:pic>
        <p:nvPicPr>
          <p:cNvPr id="15363" name="Picture 3"/>
          <p:cNvPicPr>
            <a:picLocks noChangeAspect="1" noChangeArrowheads="1"/>
          </p:cNvPicPr>
          <p:nvPr/>
        </p:nvPicPr>
        <p:blipFill>
          <a:blip r:embed="rId2" cstate="print"/>
          <a:srcRect/>
          <a:stretch>
            <a:fillRect/>
          </a:stretch>
        </p:blipFill>
        <p:spPr bwMode="auto">
          <a:xfrm>
            <a:off x="0" y="1556792"/>
            <a:ext cx="5818836" cy="3155801"/>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2796027" y="3501008"/>
            <a:ext cx="6347973" cy="3356992"/>
          </a:xfrm>
          <a:prstGeom prst="rect">
            <a:avLst/>
          </a:prstGeom>
          <a:noFill/>
          <a:ln w="9525">
            <a:noFill/>
            <a:miter lim="800000"/>
            <a:headEnd/>
            <a:tailEnd/>
          </a:ln>
        </p:spPr>
      </p:pic>
      <p:cxnSp>
        <p:nvCxnSpPr>
          <p:cNvPr id="11" name="Straight Connector 10"/>
          <p:cNvCxnSpPr/>
          <p:nvPr/>
        </p:nvCxnSpPr>
        <p:spPr>
          <a:xfrm flipV="1">
            <a:off x="179512" y="764704"/>
            <a:ext cx="576064" cy="3240360"/>
          </a:xfrm>
          <a:prstGeom prst="line">
            <a:avLst/>
          </a:prstGeom>
          <a:ln w="25400">
            <a:solidFill>
              <a:srgbClr val="F13BD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843808" y="836713"/>
            <a:ext cx="3240534" cy="3240359"/>
          </a:xfrm>
          <a:prstGeom prst="line">
            <a:avLst/>
          </a:prstGeom>
          <a:ln w="25400">
            <a:solidFill>
              <a:srgbClr val="F13BDB"/>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0" y="2276872"/>
            <a:ext cx="2303463" cy="503238"/>
          </a:xfrm>
          <a:prstGeom prst="ellipse">
            <a:avLst/>
          </a:prstGeom>
          <a:noFill/>
          <a:ln>
            <a:solidFill>
              <a:srgbClr val="F13B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368" name="TextBox 7"/>
          <p:cNvSpPr txBox="1">
            <a:spLocks noChangeArrowheads="1"/>
          </p:cNvSpPr>
          <p:nvPr/>
        </p:nvSpPr>
        <p:spPr bwMode="auto">
          <a:xfrm>
            <a:off x="428625" y="5500688"/>
            <a:ext cx="2500313" cy="830262"/>
          </a:xfrm>
          <a:prstGeom prst="rect">
            <a:avLst/>
          </a:prstGeom>
          <a:noFill/>
          <a:ln w="9525">
            <a:noFill/>
            <a:miter lim="800000"/>
            <a:headEnd/>
            <a:tailEnd/>
          </a:ln>
        </p:spPr>
        <p:txBody>
          <a:bodyPr>
            <a:spAutoFit/>
          </a:bodyPr>
          <a:lstStyle/>
          <a:p>
            <a:r>
              <a:rPr lang="en-GB" sz="2400" dirty="0"/>
              <a:t>Importance of the hash</a:t>
            </a:r>
          </a:p>
        </p:txBody>
      </p:sp>
      <p:cxnSp>
        <p:nvCxnSpPr>
          <p:cNvPr id="16" name="Straight Connector 15"/>
          <p:cNvCxnSpPr/>
          <p:nvPr/>
        </p:nvCxnSpPr>
        <p:spPr>
          <a:xfrm flipH="1" flipV="1">
            <a:off x="827584" y="1340768"/>
            <a:ext cx="2088232" cy="4752528"/>
          </a:xfrm>
          <a:prstGeom prst="line">
            <a:avLst/>
          </a:prstGeom>
          <a:ln w="25400">
            <a:solidFill>
              <a:srgbClr val="F13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796136" y="1268760"/>
            <a:ext cx="504056" cy="4824536"/>
          </a:xfrm>
          <a:prstGeom prst="line">
            <a:avLst/>
          </a:prstGeom>
          <a:ln w="25400">
            <a:solidFill>
              <a:srgbClr val="F13BDB"/>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55976" y="4293096"/>
            <a:ext cx="575271" cy="503238"/>
          </a:xfrm>
          <a:prstGeom prst="ellipse">
            <a:avLst/>
          </a:prstGeom>
          <a:noFill/>
          <a:ln>
            <a:solidFill>
              <a:srgbClr val="F13B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1" presetClass="exit" presetSubtype="0" fill="hold" grpId="1" nodeType="after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66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childTnLst>
                                </p:cTn>
                              </p:par>
                              <p:par>
                                <p:cTn id="36" presetID="22" presetClass="entr" presetSubtype="4"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par>
                                <p:cTn id="39" presetID="2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idx="1"/>
          </p:nvPr>
        </p:nvSpPr>
        <p:spPr>
          <a:xfrm>
            <a:off x="395288" y="692696"/>
            <a:ext cx="8424862" cy="5689054"/>
          </a:xfrm>
        </p:spPr>
        <p:txBody>
          <a:bodyPr/>
          <a:lstStyle/>
          <a:p>
            <a:pPr eaLnBrk="1" hangingPunct="1">
              <a:buFontTx/>
              <a:buNone/>
            </a:pPr>
            <a:r>
              <a:rPr lang="en-GB" dirty="0" smtClean="0"/>
              <a:t>Course</a:t>
            </a:r>
          </a:p>
          <a:p>
            <a:pPr eaLnBrk="1" hangingPunct="1"/>
            <a:r>
              <a:rPr lang="en-GB" dirty="0" smtClean="0"/>
              <a:t> 50% coursework</a:t>
            </a:r>
          </a:p>
          <a:p>
            <a:pPr eaLnBrk="1" hangingPunct="1"/>
            <a:r>
              <a:rPr lang="en-GB" dirty="0" smtClean="0"/>
              <a:t> 50% exam</a:t>
            </a:r>
          </a:p>
          <a:p>
            <a:pPr eaLnBrk="1" hangingPunct="1">
              <a:buFontTx/>
              <a:buNone/>
            </a:pPr>
            <a:endParaRPr lang="en-GB" dirty="0" smtClean="0"/>
          </a:p>
          <a:p>
            <a:pPr eaLnBrk="1" hangingPunct="1">
              <a:buFontTx/>
              <a:buNone/>
            </a:pPr>
            <a:r>
              <a:rPr lang="en-GB" dirty="0" smtClean="0"/>
              <a:t>Specialist software</a:t>
            </a:r>
          </a:p>
          <a:p>
            <a:pPr eaLnBrk="1" hangingPunct="1"/>
            <a:r>
              <a:rPr lang="en-GB" dirty="0" err="1" smtClean="0"/>
              <a:t>EnCase</a:t>
            </a:r>
            <a:endParaRPr lang="en-GB" dirty="0" smtClean="0"/>
          </a:p>
          <a:p>
            <a:pPr eaLnBrk="1" hangingPunct="1"/>
            <a:r>
              <a:rPr lang="en-GB" dirty="0" smtClean="0"/>
              <a:t>FTK</a:t>
            </a:r>
          </a:p>
          <a:p>
            <a:pPr eaLnBrk="1" hangingPunct="1"/>
            <a:r>
              <a:rPr lang="en-GB" dirty="0" smtClean="0"/>
              <a:t>FTK Imager</a:t>
            </a:r>
          </a:p>
          <a:p>
            <a:pPr eaLnBrk="1" hangingPunct="1"/>
            <a:r>
              <a:rPr lang="en-GB" dirty="0" smtClean="0"/>
              <a:t>FTK Registry Viewer</a:t>
            </a:r>
          </a:p>
          <a:p>
            <a:pPr eaLnBrk="1" hangingPunct="1"/>
            <a:r>
              <a:rPr lang="en-GB" dirty="0" smtClean="0"/>
              <a:t>PRTK – password recovery tool kit</a:t>
            </a:r>
          </a:p>
          <a:p>
            <a:pPr eaLnBrk="1" hangingPunct="1"/>
            <a:r>
              <a:rPr lang="en-GB" dirty="0" smtClean="0"/>
              <a:t>Hex editors</a:t>
            </a:r>
          </a:p>
          <a:p>
            <a:pPr eaLnBrk="1" hangingPunct="1"/>
            <a:r>
              <a:rPr lang="en-GB" dirty="0" smtClean="0"/>
              <a:t>+ more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cstate="print"/>
          <a:srcRect/>
          <a:stretch>
            <a:fillRect/>
          </a:stretch>
        </p:blipFill>
        <p:spPr bwMode="auto">
          <a:xfrm>
            <a:off x="0" y="404813"/>
            <a:ext cx="9072563" cy="6192837"/>
          </a:xfrm>
          <a:prstGeom prst="rect">
            <a:avLst/>
          </a:prstGeom>
          <a:noFill/>
          <a:ln w="9525">
            <a:noFill/>
            <a:miter lim="800000"/>
            <a:headEnd/>
            <a:tailEnd/>
          </a:ln>
        </p:spPr>
      </p:pic>
      <p:sp>
        <p:nvSpPr>
          <p:cNvPr id="5" name="Rectangle 4"/>
          <p:cNvSpPr/>
          <p:nvPr/>
        </p:nvSpPr>
        <p:spPr>
          <a:xfrm>
            <a:off x="3492500" y="4149725"/>
            <a:ext cx="1655763" cy="503238"/>
          </a:xfrm>
          <a:prstGeom prst="rect">
            <a:avLst/>
          </a:prstGeom>
          <a:noFill/>
          <a:ln w="38100">
            <a:solidFill>
              <a:srgbClr val="F13B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813"/>
            <a:ext cx="8229600" cy="5538787"/>
          </a:xfrm>
        </p:spPr>
        <p:txBody>
          <a:bodyPr/>
          <a:lstStyle/>
          <a:p>
            <a:pPr>
              <a:buFont typeface="Wingdings 2" pitchFamily="18" charset="2"/>
              <a:buNone/>
            </a:pPr>
            <a:r>
              <a:rPr lang="en-GB" sz="3600" dirty="0" smtClean="0"/>
              <a:t>4 = ASCII 34</a:t>
            </a:r>
            <a:r>
              <a:rPr lang="en-GB" sz="3200" baseline="-25000" dirty="0" smtClean="0"/>
              <a:t>16</a:t>
            </a:r>
            <a:r>
              <a:rPr lang="en-GB" sz="3600" dirty="0" smtClean="0"/>
              <a:t>		00110100</a:t>
            </a:r>
          </a:p>
          <a:p>
            <a:pPr>
              <a:buFont typeface="Wingdings 2" pitchFamily="18" charset="2"/>
              <a:buNone/>
            </a:pPr>
            <a:r>
              <a:rPr lang="en-GB" sz="3600" dirty="0" smtClean="0"/>
              <a:t>5 = ASCII 35</a:t>
            </a:r>
            <a:r>
              <a:rPr lang="en-GB" sz="3600" baseline="-25000" dirty="0" smtClean="0"/>
              <a:t>16</a:t>
            </a:r>
            <a:r>
              <a:rPr lang="en-GB" sz="3600" dirty="0" smtClean="0"/>
              <a:t>		00110101</a:t>
            </a:r>
          </a:p>
          <a:p>
            <a:pPr>
              <a:buFont typeface="Wingdings 2" pitchFamily="18" charset="2"/>
              <a:buNone/>
            </a:pPr>
            <a:endParaRPr lang="en-GB" sz="2400" dirty="0" smtClean="0"/>
          </a:p>
          <a:p>
            <a:pPr algn="ctr">
              <a:buFont typeface="Wingdings 2" pitchFamily="18" charset="2"/>
              <a:buNone/>
            </a:pPr>
            <a:r>
              <a:rPr lang="en-GB" sz="4800" dirty="0" smtClean="0"/>
              <a:t>0 0 1 1 0 1 0 0</a:t>
            </a:r>
          </a:p>
          <a:p>
            <a:pPr algn="ctr">
              <a:buFont typeface="Wingdings 2" pitchFamily="18" charset="2"/>
              <a:buNone/>
            </a:pPr>
            <a:r>
              <a:rPr lang="en-GB" sz="4800" dirty="0" smtClean="0"/>
              <a:t>0 0 1 1 0 1 0 1</a:t>
            </a:r>
          </a:p>
          <a:p>
            <a:pPr>
              <a:buFont typeface="Wingdings 2" pitchFamily="18" charset="2"/>
              <a:buNone/>
            </a:pPr>
            <a:r>
              <a:rPr lang="en-GB" sz="3200" dirty="0" smtClean="0"/>
              <a:t>MD5</a:t>
            </a:r>
          </a:p>
          <a:p>
            <a:r>
              <a:rPr lang="en-GB" sz="3200" dirty="0" smtClean="0"/>
              <a:t>652af47a231815a8a62e3974d0ccb963</a:t>
            </a:r>
          </a:p>
          <a:p>
            <a:r>
              <a:rPr lang="en-GB" sz="3200" dirty="0" smtClean="0"/>
              <a:t>5c748bf9a05ad260c1b19dd39bd6f089</a:t>
            </a:r>
          </a:p>
          <a:p>
            <a:pPr algn="ctr">
              <a:buFont typeface="Wingdings 2" pitchFamily="18" charset="2"/>
              <a:buNone/>
            </a:pPr>
            <a:endParaRPr lang="en-GB" sz="4800" dirty="0" smtClean="0"/>
          </a:p>
        </p:txBody>
      </p:sp>
      <p:sp>
        <p:nvSpPr>
          <p:cNvPr id="4" name="Rectangle 3"/>
          <p:cNvSpPr/>
          <p:nvPr/>
        </p:nvSpPr>
        <p:spPr>
          <a:xfrm>
            <a:off x="5857875" y="2714625"/>
            <a:ext cx="428625" cy="1571625"/>
          </a:xfrm>
          <a:prstGeom prst="rect">
            <a:avLst/>
          </a:prstGeom>
          <a:noFill/>
          <a:ln w="349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idx="1"/>
          </p:nvPr>
        </p:nvSpPr>
        <p:spPr>
          <a:xfrm>
            <a:off x="323850" y="857250"/>
            <a:ext cx="8362950" cy="5268913"/>
          </a:xfrm>
        </p:spPr>
        <p:txBody>
          <a:bodyPr/>
          <a:lstStyle/>
          <a:p>
            <a:pPr eaLnBrk="1" hangingPunct="1"/>
            <a:r>
              <a:rPr lang="en-US" sz="3200" smtClean="0"/>
              <a:t>Evidence collection</a:t>
            </a:r>
          </a:p>
          <a:p>
            <a:pPr lvl="1" eaLnBrk="1" hangingPunct="1"/>
            <a:r>
              <a:rPr lang="en-US" sz="3000" smtClean="0"/>
              <a:t>safely shut down computer </a:t>
            </a:r>
          </a:p>
          <a:p>
            <a:pPr lvl="1" eaLnBrk="1" hangingPunct="1"/>
            <a:r>
              <a:rPr lang="en-US" sz="3000" smtClean="0"/>
              <a:t>reboot with floppy/CD/USB</a:t>
            </a:r>
          </a:p>
          <a:p>
            <a:pPr lvl="1" eaLnBrk="1" hangingPunct="1"/>
            <a:r>
              <a:rPr lang="en-US" sz="3000" smtClean="0"/>
              <a:t>secure the computer - create the backup</a:t>
            </a:r>
          </a:p>
          <a:p>
            <a:pPr lvl="1" eaLnBrk="1" hangingPunct="1"/>
            <a:r>
              <a:rPr lang="en-US" sz="3000" smtClean="0"/>
              <a:t>EnCase bit stream or mirror disk</a:t>
            </a:r>
          </a:p>
          <a:p>
            <a:pPr lvl="1" eaLnBrk="1" hangingPunct="1"/>
            <a:r>
              <a:rPr lang="en-US" sz="3000" smtClean="0"/>
              <a:t>read only copy</a:t>
            </a:r>
          </a:p>
          <a:p>
            <a:pPr lvl="1" eaLnBrk="1" hangingPunct="1"/>
            <a:r>
              <a:rPr lang="en-US" sz="3000" smtClean="0"/>
              <a:t>cryptographically sign evidence</a:t>
            </a:r>
          </a:p>
          <a:p>
            <a:pPr lvl="1" eaLnBrk="1" hangingPunct="1"/>
            <a:r>
              <a:rPr lang="en-US" sz="3000" smtClean="0"/>
              <a:t>encrypt evidence (optional)</a:t>
            </a:r>
          </a:p>
          <a:p>
            <a:pPr lvl="1" eaLnBrk="1" hangingPunct="1"/>
            <a:r>
              <a:rPr lang="en-US" sz="3000" smtClean="0"/>
              <a:t>put into chain of custody</a:t>
            </a:r>
            <a:endParaRPr lang="en-US" smtClean="0"/>
          </a:p>
          <a:p>
            <a:pPr eaLnBrk="1" hangingPunct="1"/>
            <a:endParaRPr lang="en-GB"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250825" y="1000125"/>
            <a:ext cx="8435975" cy="5524500"/>
          </a:xfrm>
        </p:spPr>
        <p:txBody>
          <a:bodyPr/>
          <a:lstStyle/>
          <a:p>
            <a:pPr eaLnBrk="1" hangingPunct="1"/>
            <a:r>
              <a:rPr lang="en-GB" smtClean="0"/>
              <a:t>Assuming we have a read-only copy of the hard drive:- </a:t>
            </a:r>
          </a:p>
          <a:p>
            <a:pPr eaLnBrk="1" hangingPunct="1"/>
            <a:r>
              <a:rPr lang="en-GB" smtClean="0"/>
              <a:t>Tools for analysis		FTK</a:t>
            </a:r>
          </a:p>
          <a:p>
            <a:pPr eaLnBrk="1" hangingPunct="1">
              <a:buFontTx/>
              <a:buNone/>
            </a:pPr>
            <a:r>
              <a:rPr lang="en-GB" smtClean="0"/>
              <a:t>					Encase </a:t>
            </a:r>
          </a:p>
          <a:p>
            <a:pPr eaLnBrk="1" hangingPunct="1">
              <a:buFontTx/>
              <a:buNone/>
            </a:pPr>
            <a:r>
              <a:rPr lang="en-GB" smtClean="0"/>
              <a:t>					Sleuth kit </a:t>
            </a:r>
          </a:p>
          <a:p>
            <a:pPr eaLnBrk="1" hangingPunct="1">
              <a:buFontTx/>
              <a:buNone/>
            </a:pPr>
            <a:r>
              <a:rPr lang="en-GB" smtClean="0"/>
              <a:t>					Autopsy</a:t>
            </a:r>
          </a:p>
          <a:p>
            <a:pPr eaLnBrk="1" hangingPunct="1">
              <a:buFontTx/>
              <a:buNone/>
            </a:pPr>
            <a:r>
              <a:rPr lang="en-GB" smtClean="0"/>
              <a:t>					Hex editor</a:t>
            </a:r>
          </a:p>
          <a:p>
            <a:pPr eaLnBrk="1" hangingPunct="1">
              <a:buFontTx/>
              <a:buNone/>
            </a:pPr>
            <a:endParaRPr lang="en-GB" smtClean="0"/>
          </a:p>
          <a:p>
            <a:pPr eaLnBrk="1" hangingPunct="1"/>
            <a:r>
              <a:rPr lang="en-GB" smtClean="0"/>
              <a:t>use multiple tools for validation</a:t>
            </a:r>
          </a:p>
          <a:p>
            <a:pPr eaLnBrk="1" hangingPunct="1"/>
            <a:r>
              <a:rPr lang="en-GB" smtClean="0"/>
              <a:t>boot a suspect machine using a CD-ROM or USB that contains a commercial forensic tool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8"/>
          <p:cNvSpPr>
            <a:spLocks noChangeArrowheads="1"/>
          </p:cNvSpPr>
          <p:nvPr/>
        </p:nvSpPr>
        <p:spPr bwMode="auto">
          <a:xfrm>
            <a:off x="500063" y="642938"/>
            <a:ext cx="7993062" cy="1552575"/>
          </a:xfrm>
          <a:prstGeom prst="rect">
            <a:avLst/>
          </a:prstGeom>
          <a:noFill/>
          <a:ln w="9525">
            <a:noFill/>
            <a:miter lim="800000"/>
            <a:headEnd/>
            <a:tailEnd/>
          </a:ln>
        </p:spPr>
        <p:txBody>
          <a:bodyPr anchor="ctr">
            <a:spAutoFit/>
          </a:bodyPr>
          <a:lstStyle/>
          <a:p>
            <a:r>
              <a:rPr lang="en-GB" sz="2400">
                <a:cs typeface="Times New Roman" pitchFamily="18" charset="0"/>
              </a:rPr>
              <a:t>Example </a:t>
            </a:r>
          </a:p>
          <a:p>
            <a:pPr eaLnBrk="0" hangingPunct="0"/>
            <a:r>
              <a:rPr lang="en-GB" sz="2400">
                <a:cs typeface="Times New Roman" pitchFamily="18" charset="0"/>
              </a:rPr>
              <a:t>data is stored in a 4KB block (cluster)</a:t>
            </a:r>
          </a:p>
          <a:p>
            <a:pPr eaLnBrk="0" hangingPunct="0"/>
            <a:r>
              <a:rPr lang="en-GB" sz="2400">
                <a:cs typeface="Times New Roman" pitchFamily="18" charset="0"/>
              </a:rPr>
              <a:t>called an allocation unit</a:t>
            </a:r>
          </a:p>
          <a:p>
            <a:pPr eaLnBrk="0" hangingPunct="0"/>
            <a:r>
              <a:rPr lang="en-GB" sz="2400">
                <a:cs typeface="Times New Roman" pitchFamily="18" charset="0"/>
              </a:rPr>
              <a:t>smallest unit that can be allocated to a file</a:t>
            </a:r>
            <a:endParaRPr lang="en-GB" sz="2400"/>
          </a:p>
        </p:txBody>
      </p:sp>
      <p:grpSp>
        <p:nvGrpSpPr>
          <p:cNvPr id="2" name="Group 30"/>
          <p:cNvGrpSpPr>
            <a:grpSpLocks/>
          </p:cNvGrpSpPr>
          <p:nvPr/>
        </p:nvGrpSpPr>
        <p:grpSpPr bwMode="auto">
          <a:xfrm>
            <a:off x="1939925" y="2589213"/>
            <a:ext cx="6153150" cy="862012"/>
            <a:chOff x="748" y="1344"/>
            <a:chExt cx="3876" cy="543"/>
          </a:xfrm>
        </p:grpSpPr>
        <p:grpSp>
          <p:nvGrpSpPr>
            <p:cNvPr id="29708" name="Group 12"/>
            <p:cNvGrpSpPr>
              <a:grpSpLocks/>
            </p:cNvGrpSpPr>
            <p:nvPr/>
          </p:nvGrpSpPr>
          <p:grpSpPr bwMode="auto">
            <a:xfrm>
              <a:off x="793" y="1344"/>
              <a:ext cx="3831" cy="272"/>
              <a:chOff x="1746" y="1883"/>
              <a:chExt cx="3975" cy="474"/>
            </a:xfrm>
          </p:grpSpPr>
          <p:sp>
            <p:nvSpPr>
              <p:cNvPr id="29710" name="Text Box 17"/>
              <p:cNvSpPr txBox="1">
                <a:spLocks noChangeArrowheads="1"/>
              </p:cNvSpPr>
              <p:nvPr/>
            </p:nvSpPr>
            <p:spPr bwMode="auto">
              <a:xfrm>
                <a:off x="1746" y="1902"/>
                <a:ext cx="794" cy="453"/>
              </a:xfrm>
              <a:prstGeom prst="rect">
                <a:avLst/>
              </a:prstGeom>
              <a:solidFill>
                <a:srgbClr val="FFFFFF"/>
              </a:solidFill>
              <a:ln w="12700">
                <a:solidFill>
                  <a:srgbClr val="000000"/>
                </a:solidFill>
                <a:miter lim="800000"/>
                <a:headEnd/>
                <a:tailEnd/>
              </a:ln>
            </p:spPr>
            <p:txBody>
              <a:bodyPr/>
              <a:lstStyle/>
              <a:p>
                <a:pPr algn="just"/>
                <a:r>
                  <a:rPr lang="en-GB" sz="1400">
                    <a:solidFill>
                      <a:srgbClr val="000000"/>
                    </a:solidFill>
                    <a:cs typeface="Times New Roman" pitchFamily="18" charset="0"/>
                  </a:rPr>
                  <a:t>Data</a:t>
                </a:r>
                <a:endParaRPr lang="en-GB" sz="1400">
                  <a:solidFill>
                    <a:srgbClr val="000000"/>
                  </a:solidFill>
                </a:endParaRPr>
              </a:p>
            </p:txBody>
          </p:sp>
          <p:sp>
            <p:nvSpPr>
              <p:cNvPr id="29711" name="Text Box 16"/>
              <p:cNvSpPr txBox="1">
                <a:spLocks noChangeArrowheads="1"/>
              </p:cNvSpPr>
              <p:nvPr/>
            </p:nvSpPr>
            <p:spPr bwMode="auto">
              <a:xfrm>
                <a:off x="2541" y="1904"/>
                <a:ext cx="794" cy="453"/>
              </a:xfrm>
              <a:prstGeom prst="rect">
                <a:avLst/>
              </a:prstGeom>
              <a:solidFill>
                <a:srgbClr val="FFFFFF"/>
              </a:solidFill>
              <a:ln w="12700">
                <a:solidFill>
                  <a:srgbClr val="000000"/>
                </a:solidFill>
                <a:miter lim="800000"/>
                <a:headEnd/>
                <a:tailEnd/>
              </a:ln>
            </p:spPr>
            <p:txBody>
              <a:bodyPr/>
              <a:lstStyle/>
              <a:p>
                <a:pPr algn="just"/>
                <a:r>
                  <a:rPr lang="en-GB" sz="1400">
                    <a:solidFill>
                      <a:srgbClr val="000000"/>
                    </a:solidFill>
                    <a:cs typeface="Times New Roman" pitchFamily="18" charset="0"/>
                  </a:rPr>
                  <a:t>Data</a:t>
                </a:r>
                <a:endParaRPr lang="en-GB" sz="1400">
                  <a:solidFill>
                    <a:srgbClr val="000000"/>
                  </a:solidFill>
                </a:endParaRPr>
              </a:p>
            </p:txBody>
          </p:sp>
          <p:sp>
            <p:nvSpPr>
              <p:cNvPr id="29712" name="Text Box 15"/>
              <p:cNvSpPr txBox="1">
                <a:spLocks noChangeArrowheads="1"/>
              </p:cNvSpPr>
              <p:nvPr/>
            </p:nvSpPr>
            <p:spPr bwMode="auto">
              <a:xfrm>
                <a:off x="3348" y="1883"/>
                <a:ext cx="794" cy="453"/>
              </a:xfrm>
              <a:prstGeom prst="rect">
                <a:avLst/>
              </a:prstGeom>
              <a:solidFill>
                <a:srgbClr val="FFFFFF"/>
              </a:solidFill>
              <a:ln w="9525">
                <a:solidFill>
                  <a:srgbClr val="000000"/>
                </a:solidFill>
                <a:miter lim="800000"/>
                <a:headEnd/>
                <a:tailEnd/>
              </a:ln>
            </p:spPr>
            <p:txBody>
              <a:bodyPr/>
              <a:lstStyle/>
              <a:p>
                <a:pPr algn="just"/>
                <a:r>
                  <a:rPr lang="en-GB" sz="1400">
                    <a:solidFill>
                      <a:srgbClr val="000000"/>
                    </a:solidFill>
                    <a:cs typeface="Times New Roman" pitchFamily="18" charset="0"/>
                  </a:rPr>
                  <a:t>Data</a:t>
                </a:r>
                <a:endParaRPr lang="en-GB" sz="1400">
                  <a:solidFill>
                    <a:srgbClr val="000000"/>
                  </a:solidFill>
                </a:endParaRPr>
              </a:p>
            </p:txBody>
          </p:sp>
          <p:sp>
            <p:nvSpPr>
              <p:cNvPr id="29713" name="Text Box 14"/>
              <p:cNvSpPr txBox="1">
                <a:spLocks noChangeArrowheads="1"/>
              </p:cNvSpPr>
              <p:nvPr/>
            </p:nvSpPr>
            <p:spPr bwMode="auto">
              <a:xfrm>
                <a:off x="4143" y="1885"/>
                <a:ext cx="794" cy="453"/>
              </a:xfrm>
              <a:prstGeom prst="rect">
                <a:avLst/>
              </a:prstGeom>
              <a:solidFill>
                <a:srgbClr val="C0C0C0"/>
              </a:solidFill>
              <a:ln w="9525">
                <a:solidFill>
                  <a:srgbClr val="000000"/>
                </a:solidFill>
                <a:miter lim="800000"/>
                <a:headEnd/>
                <a:tailEnd/>
              </a:ln>
            </p:spPr>
            <p:txBody>
              <a:bodyPr/>
              <a:lstStyle/>
              <a:p>
                <a:pPr algn="ctr"/>
                <a:r>
                  <a:rPr lang="en-GB">
                    <a:solidFill>
                      <a:srgbClr val="000000"/>
                    </a:solidFill>
                    <a:cs typeface="Times New Roman" pitchFamily="18" charset="0"/>
                  </a:rPr>
                  <a:t>free</a:t>
                </a:r>
                <a:endParaRPr lang="en-GB">
                  <a:solidFill>
                    <a:srgbClr val="000000"/>
                  </a:solidFill>
                </a:endParaRPr>
              </a:p>
              <a:p>
                <a:pPr eaLnBrk="0" hangingPunct="0"/>
                <a:endParaRPr lang="en-GB">
                  <a:solidFill>
                    <a:srgbClr val="000000"/>
                  </a:solidFill>
                </a:endParaRPr>
              </a:p>
            </p:txBody>
          </p:sp>
          <p:sp>
            <p:nvSpPr>
              <p:cNvPr id="29714" name="Text Box 13"/>
              <p:cNvSpPr txBox="1">
                <a:spLocks noChangeArrowheads="1"/>
              </p:cNvSpPr>
              <p:nvPr/>
            </p:nvSpPr>
            <p:spPr bwMode="auto">
              <a:xfrm>
                <a:off x="4927" y="1898"/>
                <a:ext cx="794" cy="453"/>
              </a:xfrm>
              <a:prstGeom prst="rect">
                <a:avLst/>
              </a:prstGeom>
              <a:solidFill>
                <a:srgbClr val="FFFFFF"/>
              </a:solidFill>
              <a:ln w="9525">
                <a:solidFill>
                  <a:srgbClr val="000000"/>
                </a:solidFill>
                <a:miter lim="800000"/>
                <a:headEnd/>
                <a:tailEnd/>
              </a:ln>
            </p:spPr>
            <p:txBody>
              <a:bodyPr/>
              <a:lstStyle/>
              <a:p>
                <a:pPr algn="just"/>
                <a:r>
                  <a:rPr lang="en-GB" sz="1400">
                    <a:solidFill>
                      <a:srgbClr val="000000"/>
                    </a:solidFill>
                    <a:cs typeface="Times New Roman" pitchFamily="18" charset="0"/>
                  </a:rPr>
                  <a:t>Data</a:t>
                </a:r>
                <a:endParaRPr lang="en-GB" sz="1400">
                  <a:solidFill>
                    <a:srgbClr val="000000"/>
                  </a:solidFill>
                </a:endParaRPr>
              </a:p>
            </p:txBody>
          </p:sp>
        </p:grpSp>
        <p:sp>
          <p:nvSpPr>
            <p:cNvPr id="29709" name="Rectangle 24"/>
            <p:cNvSpPr>
              <a:spLocks noChangeArrowheads="1"/>
            </p:cNvSpPr>
            <p:nvPr/>
          </p:nvSpPr>
          <p:spPr bwMode="auto">
            <a:xfrm>
              <a:off x="748" y="1656"/>
              <a:ext cx="998" cy="231"/>
            </a:xfrm>
            <a:prstGeom prst="rect">
              <a:avLst/>
            </a:prstGeom>
            <a:noFill/>
            <a:ln w="9525">
              <a:noFill/>
              <a:miter lim="800000"/>
              <a:headEnd/>
              <a:tailEnd/>
            </a:ln>
          </p:spPr>
          <p:txBody>
            <a:bodyPr anchor="ctr">
              <a:spAutoFit/>
            </a:bodyPr>
            <a:lstStyle/>
            <a:p>
              <a:r>
                <a:rPr lang="en-GB">
                  <a:cs typeface="Times New Roman" pitchFamily="18" charset="0"/>
                </a:rPr>
                <a:t>  4 KB block</a:t>
              </a:r>
              <a:endParaRPr lang="en-GB"/>
            </a:p>
          </p:txBody>
        </p:sp>
      </p:grpSp>
      <p:grpSp>
        <p:nvGrpSpPr>
          <p:cNvPr id="4" name="Group 6"/>
          <p:cNvGrpSpPr>
            <a:grpSpLocks/>
          </p:cNvGrpSpPr>
          <p:nvPr/>
        </p:nvGrpSpPr>
        <p:grpSpPr bwMode="auto">
          <a:xfrm>
            <a:off x="2444750" y="4027488"/>
            <a:ext cx="5400675" cy="1152525"/>
            <a:chOff x="1621" y="3832"/>
            <a:chExt cx="4695" cy="692"/>
          </a:xfrm>
        </p:grpSpPr>
        <p:sp>
          <p:nvSpPr>
            <p:cNvPr id="29706" name="Text Box 8"/>
            <p:cNvSpPr txBox="1">
              <a:spLocks noChangeArrowheads="1"/>
            </p:cNvSpPr>
            <p:nvPr/>
          </p:nvSpPr>
          <p:spPr bwMode="auto">
            <a:xfrm>
              <a:off x="1621" y="3866"/>
              <a:ext cx="3459" cy="624"/>
            </a:xfrm>
            <a:prstGeom prst="rect">
              <a:avLst/>
            </a:prstGeom>
            <a:solidFill>
              <a:srgbClr val="99FF99"/>
            </a:solidFill>
            <a:ln w="9525">
              <a:solidFill>
                <a:srgbClr val="000000"/>
              </a:solidFill>
              <a:miter lim="800000"/>
              <a:headEnd/>
              <a:tailEnd/>
            </a:ln>
          </p:spPr>
          <p:txBody>
            <a:bodyPr/>
            <a:lstStyle/>
            <a:p>
              <a:pPr algn="just"/>
              <a:endParaRPr lang="en-GB" sz="1200">
                <a:cs typeface="Times New Roman" pitchFamily="18" charset="0"/>
              </a:endParaRPr>
            </a:p>
            <a:p>
              <a:pPr algn="just"/>
              <a:r>
                <a:rPr lang="en-GB">
                  <a:solidFill>
                    <a:srgbClr val="000000"/>
                  </a:solidFill>
                  <a:cs typeface="Times New Roman" pitchFamily="18" charset="0"/>
                </a:rPr>
                <a:t>3200 bytes of used space in this cluster</a:t>
              </a:r>
              <a:endParaRPr lang="en-GB">
                <a:solidFill>
                  <a:srgbClr val="000000"/>
                </a:solidFill>
              </a:endParaRPr>
            </a:p>
          </p:txBody>
        </p:sp>
        <p:sp>
          <p:nvSpPr>
            <p:cNvPr id="29707" name="Text Box 7"/>
            <p:cNvSpPr txBox="1">
              <a:spLocks noChangeArrowheads="1"/>
            </p:cNvSpPr>
            <p:nvPr/>
          </p:nvSpPr>
          <p:spPr bwMode="auto">
            <a:xfrm>
              <a:off x="5091" y="3832"/>
              <a:ext cx="1225" cy="692"/>
            </a:xfrm>
            <a:prstGeom prst="rect">
              <a:avLst/>
            </a:prstGeom>
            <a:solidFill>
              <a:schemeClr val="tx1"/>
            </a:solidFill>
            <a:ln w="9525">
              <a:solidFill>
                <a:srgbClr val="000000"/>
              </a:solidFill>
              <a:miter lim="800000"/>
              <a:headEnd/>
              <a:tailEnd/>
            </a:ln>
          </p:spPr>
          <p:txBody>
            <a:bodyPr/>
            <a:lstStyle/>
            <a:p>
              <a:pPr algn="ctr"/>
              <a:r>
                <a:rPr lang="en-GB">
                  <a:solidFill>
                    <a:srgbClr val="000000"/>
                  </a:solidFill>
                  <a:cs typeface="Times New Roman" pitchFamily="18" charset="0"/>
                </a:rPr>
                <a:t>800 bytes of slack space</a:t>
              </a:r>
              <a:endParaRPr lang="en-GB">
                <a:solidFill>
                  <a:srgbClr val="000000"/>
                </a:solidFill>
              </a:endParaRPr>
            </a:p>
          </p:txBody>
        </p:sp>
      </p:grpSp>
      <p:sp>
        <p:nvSpPr>
          <p:cNvPr id="16412" name="Rectangle 28"/>
          <p:cNvSpPr>
            <a:spLocks noChangeArrowheads="1"/>
          </p:cNvSpPr>
          <p:nvPr/>
        </p:nvSpPr>
        <p:spPr bwMode="auto">
          <a:xfrm>
            <a:off x="1795463" y="5467350"/>
            <a:ext cx="4175125" cy="457200"/>
          </a:xfrm>
          <a:prstGeom prst="rect">
            <a:avLst/>
          </a:prstGeom>
          <a:noFill/>
          <a:ln w="9525">
            <a:noFill/>
            <a:miter lim="800000"/>
            <a:headEnd/>
            <a:tailEnd/>
          </a:ln>
        </p:spPr>
        <p:txBody>
          <a:bodyPr anchor="ctr">
            <a:spAutoFit/>
          </a:bodyPr>
          <a:lstStyle/>
          <a:p>
            <a:r>
              <a:rPr lang="en-GB" sz="2400">
                <a:cs typeface="Times New Roman" pitchFamily="18" charset="0"/>
              </a:rPr>
              <a:t>A typical 4 KB cluster in use</a:t>
            </a:r>
            <a:endParaRPr lang="en-GB" sz="2400"/>
          </a:p>
        </p:txBody>
      </p:sp>
      <p:sp>
        <p:nvSpPr>
          <p:cNvPr id="16415" name="Text Box 31"/>
          <p:cNvSpPr txBox="1">
            <a:spLocks noChangeArrowheads="1"/>
          </p:cNvSpPr>
          <p:nvPr/>
        </p:nvSpPr>
        <p:spPr bwMode="auto">
          <a:xfrm>
            <a:off x="428625" y="2516188"/>
            <a:ext cx="1079500" cy="641350"/>
          </a:xfrm>
          <a:prstGeom prst="rect">
            <a:avLst/>
          </a:prstGeom>
          <a:noFill/>
          <a:ln w="9525">
            <a:noFill/>
            <a:miter lim="800000"/>
            <a:headEnd/>
            <a:tailEnd/>
          </a:ln>
        </p:spPr>
        <p:txBody>
          <a:bodyPr>
            <a:spAutoFit/>
          </a:bodyPr>
          <a:lstStyle/>
          <a:p>
            <a:pPr>
              <a:spcBef>
                <a:spcPct val="50000"/>
              </a:spcBef>
            </a:pPr>
            <a:r>
              <a:rPr lang="en-GB"/>
              <a:t>Free Space</a:t>
            </a:r>
          </a:p>
        </p:txBody>
      </p:sp>
      <p:sp>
        <p:nvSpPr>
          <p:cNvPr id="16416" name="AutoShape 32"/>
          <p:cNvSpPr>
            <a:spLocks noChangeArrowheads="1"/>
          </p:cNvSpPr>
          <p:nvPr/>
        </p:nvSpPr>
        <p:spPr bwMode="auto">
          <a:xfrm>
            <a:off x="6172200" y="5532438"/>
            <a:ext cx="1974850" cy="747712"/>
          </a:xfrm>
          <a:prstGeom prst="upArrow">
            <a:avLst>
              <a:gd name="adj1" fmla="val 50000"/>
              <a:gd name="adj2" fmla="val 25000"/>
            </a:avLst>
          </a:prstGeom>
          <a:noFill/>
          <a:ln w="28575">
            <a:solidFill>
              <a:srgbClr val="FF0000"/>
            </a:solidFill>
            <a:miter lim="800000"/>
            <a:headEnd/>
            <a:tailEnd/>
          </a:ln>
        </p:spPr>
        <p:txBody>
          <a:bodyPr>
            <a:spAutoFit/>
          </a:bodyPr>
          <a:lstStyle/>
          <a:p>
            <a:pPr algn="ctr">
              <a:spcBef>
                <a:spcPct val="50000"/>
              </a:spcBef>
            </a:pPr>
            <a:r>
              <a:rPr lang="en-GB"/>
              <a:t>Slack Space</a:t>
            </a:r>
          </a:p>
        </p:txBody>
      </p:sp>
      <p:sp>
        <p:nvSpPr>
          <p:cNvPr id="16418" name="Line 34"/>
          <p:cNvSpPr>
            <a:spLocks noChangeShapeType="1"/>
          </p:cNvSpPr>
          <p:nvPr/>
        </p:nvSpPr>
        <p:spPr bwMode="auto">
          <a:xfrm>
            <a:off x="2011363" y="3021013"/>
            <a:ext cx="431800" cy="1081087"/>
          </a:xfrm>
          <a:prstGeom prst="line">
            <a:avLst/>
          </a:prstGeom>
          <a:noFill/>
          <a:ln w="9525">
            <a:solidFill>
              <a:schemeClr val="tx1"/>
            </a:solidFill>
            <a:round/>
            <a:headEnd/>
            <a:tailEnd/>
          </a:ln>
        </p:spPr>
        <p:txBody>
          <a:bodyPr/>
          <a:lstStyle/>
          <a:p>
            <a:endParaRPr lang="en-GB"/>
          </a:p>
        </p:txBody>
      </p:sp>
      <p:sp>
        <p:nvSpPr>
          <p:cNvPr id="16419" name="Line 35"/>
          <p:cNvSpPr>
            <a:spLocks noChangeShapeType="1"/>
          </p:cNvSpPr>
          <p:nvPr/>
        </p:nvSpPr>
        <p:spPr bwMode="auto">
          <a:xfrm>
            <a:off x="3235325" y="3021013"/>
            <a:ext cx="4608513" cy="1008062"/>
          </a:xfrm>
          <a:prstGeom prst="line">
            <a:avLst/>
          </a:prstGeom>
          <a:noFill/>
          <a:ln w="9525">
            <a:solidFill>
              <a:schemeClr val="tx1"/>
            </a:solidFill>
            <a:round/>
            <a:headEnd/>
            <a:tailEnd/>
          </a:ln>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6418"/>
                                        </p:tgtEl>
                                        <p:attrNameLst>
                                          <p:attrName>style.visibility</p:attrName>
                                        </p:attrNameLst>
                                      </p:cBhvr>
                                      <p:to>
                                        <p:strVal val="visible"/>
                                      </p:to>
                                    </p:set>
                                    <p:animEffect transition="in" filter="checkerboard(across)">
                                      <p:cBhvr>
                                        <p:cTn id="13" dur="500"/>
                                        <p:tgtEl>
                                          <p:spTgt spid="1641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6419"/>
                                        </p:tgtEl>
                                        <p:attrNameLst>
                                          <p:attrName>style.visibility</p:attrName>
                                        </p:attrNameLst>
                                      </p:cBhvr>
                                      <p:to>
                                        <p:strVal val="visible"/>
                                      </p:to>
                                    </p:set>
                                    <p:animEffect transition="in" filter="checkerboard(across)">
                                      <p:cBhvr>
                                        <p:cTn id="16" dur="500"/>
                                        <p:tgtEl>
                                          <p:spTgt spid="16419"/>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4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2" grpId="0"/>
      <p:bldP spid="16415" grpId="0"/>
      <p:bldP spid="16416" grpId="0" animBg="1"/>
      <p:bldP spid="16418" grpId="0" animBg="1"/>
      <p:bldP spid="164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c750198.xwr_p04(en-us,TechNet.10).gif"/>
          <p:cNvPicPr>
            <a:picLocks noChangeAspect="1" noChangeArrowheads="1"/>
          </p:cNvPicPr>
          <p:nvPr/>
        </p:nvPicPr>
        <p:blipFill>
          <a:blip r:embed="rId2" cstate="print"/>
          <a:srcRect/>
          <a:stretch>
            <a:fillRect/>
          </a:stretch>
        </p:blipFill>
        <p:spPr bwMode="auto">
          <a:xfrm>
            <a:off x="285750" y="2571750"/>
            <a:ext cx="8456613" cy="2143125"/>
          </a:xfrm>
          <a:prstGeom prst="rect">
            <a:avLst/>
          </a:prstGeom>
          <a:noFill/>
          <a:ln w="9525">
            <a:noFill/>
            <a:miter lim="800000"/>
            <a:headEnd/>
            <a:tailEnd/>
          </a:ln>
        </p:spPr>
      </p:pic>
      <p:sp>
        <p:nvSpPr>
          <p:cNvPr id="35843" name="TextBox 3"/>
          <p:cNvSpPr txBox="1">
            <a:spLocks noChangeArrowheads="1"/>
          </p:cNvSpPr>
          <p:nvPr/>
        </p:nvSpPr>
        <p:spPr bwMode="auto">
          <a:xfrm>
            <a:off x="500063" y="857250"/>
            <a:ext cx="3571875" cy="523875"/>
          </a:xfrm>
          <a:prstGeom prst="rect">
            <a:avLst/>
          </a:prstGeom>
          <a:noFill/>
          <a:ln w="9525">
            <a:noFill/>
            <a:miter lim="800000"/>
            <a:headEnd/>
            <a:tailEnd/>
          </a:ln>
        </p:spPr>
        <p:txBody>
          <a:bodyPr>
            <a:spAutoFit/>
          </a:bodyPr>
          <a:lstStyle/>
          <a:p>
            <a:pPr algn="ctr"/>
            <a:r>
              <a:rPr lang="en-GB" sz="2800"/>
              <a:t>File storage</a:t>
            </a:r>
          </a:p>
        </p:txBody>
      </p:sp>
      <p:sp>
        <p:nvSpPr>
          <p:cNvPr id="4" name="TextBox 3"/>
          <p:cNvSpPr txBox="1"/>
          <p:nvPr/>
        </p:nvSpPr>
        <p:spPr>
          <a:xfrm>
            <a:off x="467544" y="5373216"/>
            <a:ext cx="4824536" cy="461665"/>
          </a:xfrm>
          <a:prstGeom prst="rect">
            <a:avLst/>
          </a:prstGeom>
          <a:noFill/>
        </p:spPr>
        <p:txBody>
          <a:bodyPr wrap="square" rtlCol="0">
            <a:spAutoFit/>
          </a:bodyPr>
          <a:lstStyle/>
          <a:p>
            <a:r>
              <a:rPr lang="en-GB" sz="2400" dirty="0" smtClean="0"/>
              <a:t>What happens if a file is deleted?</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107504" y="116632"/>
            <a:ext cx="8153400" cy="4991100"/>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1691680" y="2076450"/>
            <a:ext cx="7248525" cy="4781550"/>
          </a:xfrm>
          <a:prstGeom prst="rect">
            <a:avLst/>
          </a:prstGeom>
          <a:noFill/>
          <a:ln w="9525">
            <a:noFill/>
            <a:miter lim="800000"/>
            <a:headEnd/>
            <a:tailEnd/>
          </a:ln>
        </p:spPr>
      </p:pic>
      <p:sp>
        <p:nvSpPr>
          <p:cNvPr id="4" name="Oval 3"/>
          <p:cNvSpPr/>
          <p:nvPr/>
        </p:nvSpPr>
        <p:spPr>
          <a:xfrm>
            <a:off x="755576" y="1340768"/>
            <a:ext cx="1357312" cy="357188"/>
          </a:xfrm>
          <a:prstGeom prst="ellipse">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Oval 4"/>
          <p:cNvSpPr/>
          <p:nvPr/>
        </p:nvSpPr>
        <p:spPr>
          <a:xfrm>
            <a:off x="3995936" y="5733256"/>
            <a:ext cx="1357312" cy="357188"/>
          </a:xfrm>
          <a:prstGeom prst="ellipse">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1260475" y="115888"/>
            <a:ext cx="10239375" cy="6626225"/>
          </a:xfrm>
          <a:prstGeom prst="rect">
            <a:avLst/>
          </a:prstGeom>
          <a:noFill/>
          <a:ln w="9525">
            <a:noFill/>
            <a:miter lim="800000"/>
            <a:headEnd/>
            <a:tailEnd/>
          </a:ln>
        </p:spPr>
      </p:pic>
      <p:sp>
        <p:nvSpPr>
          <p:cNvPr id="3" name="Oval 2"/>
          <p:cNvSpPr/>
          <p:nvPr/>
        </p:nvSpPr>
        <p:spPr>
          <a:xfrm>
            <a:off x="5435600" y="1052513"/>
            <a:ext cx="1584325"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 name="Oval 3"/>
          <p:cNvSpPr/>
          <p:nvPr/>
        </p:nvSpPr>
        <p:spPr>
          <a:xfrm>
            <a:off x="5580063" y="1341438"/>
            <a:ext cx="1584325" cy="647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Oval 4"/>
          <p:cNvSpPr/>
          <p:nvPr/>
        </p:nvSpPr>
        <p:spPr>
          <a:xfrm>
            <a:off x="6948488" y="981075"/>
            <a:ext cx="1295400"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7740650" y="1484313"/>
            <a:ext cx="1295400" cy="6492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8243888" y="2781300"/>
            <a:ext cx="792162"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8243888" y="3141663"/>
            <a:ext cx="792162"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9592" y="13362"/>
            <a:ext cx="8244408" cy="6844638"/>
          </a:xfrm>
          <a:prstGeom prst="rect">
            <a:avLst/>
          </a:prstGeom>
          <a:noFill/>
          <a:ln w="9525">
            <a:noFill/>
            <a:miter lim="800000"/>
            <a:headEnd/>
            <a:tailEnd/>
          </a:ln>
        </p:spPr>
      </p:pic>
      <p:sp>
        <p:nvSpPr>
          <p:cNvPr id="3" name="TextBox 3"/>
          <p:cNvSpPr txBox="1">
            <a:spLocks noChangeArrowheads="1"/>
          </p:cNvSpPr>
          <p:nvPr/>
        </p:nvSpPr>
        <p:spPr bwMode="auto">
          <a:xfrm>
            <a:off x="0" y="1412776"/>
            <a:ext cx="935038" cy="523875"/>
          </a:xfrm>
          <a:prstGeom prst="rect">
            <a:avLst/>
          </a:prstGeom>
          <a:noFill/>
          <a:ln w="9525">
            <a:noFill/>
            <a:miter lim="800000"/>
            <a:headEnd/>
            <a:tailEnd/>
          </a:ln>
        </p:spPr>
        <p:txBody>
          <a:bodyPr>
            <a:spAutoFit/>
          </a:bodyPr>
          <a:lstStyle/>
          <a:p>
            <a:r>
              <a:rPr lang="en-GB" sz="2800" dirty="0"/>
              <a:t>FTK</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392241" y="0"/>
            <a:ext cx="8356223" cy="6855296"/>
          </a:xfrm>
          <a:prstGeom prst="rect">
            <a:avLst/>
          </a:prstGeom>
          <a:noFill/>
          <a:ln w="9525">
            <a:noFill/>
            <a:miter lim="800000"/>
            <a:headEnd/>
            <a:tailEnd/>
          </a:ln>
        </p:spPr>
      </p:pic>
      <p:sp>
        <p:nvSpPr>
          <p:cNvPr id="4" name="Oval 3"/>
          <p:cNvSpPr/>
          <p:nvPr/>
        </p:nvSpPr>
        <p:spPr>
          <a:xfrm>
            <a:off x="1979712" y="836712"/>
            <a:ext cx="1512887" cy="503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smtClean="0"/>
              <a:t>Coursework</a:t>
            </a:r>
          </a:p>
        </p:txBody>
      </p:sp>
      <p:sp>
        <p:nvSpPr>
          <p:cNvPr id="9219" name="Rectangle 3"/>
          <p:cNvSpPr>
            <a:spLocks noGrp="1" noChangeArrowheads="1"/>
          </p:cNvSpPr>
          <p:nvPr>
            <p:ph idx="1"/>
          </p:nvPr>
        </p:nvSpPr>
        <p:spPr/>
        <p:txBody>
          <a:bodyPr/>
          <a:lstStyle/>
          <a:p>
            <a:pPr eaLnBrk="1" hangingPunct="1"/>
            <a:r>
              <a:rPr lang="en-GB" dirty="0" smtClean="0"/>
              <a:t>Given a evidence files</a:t>
            </a:r>
          </a:p>
          <a:p>
            <a:pPr eaLnBrk="1" hangingPunct="1"/>
            <a:r>
              <a:rPr lang="en-GB" dirty="0" smtClean="0"/>
              <a:t>You will have information about the case</a:t>
            </a:r>
          </a:p>
          <a:p>
            <a:pPr eaLnBrk="1" hangingPunct="1"/>
            <a:r>
              <a:rPr lang="en-GB" dirty="0" smtClean="0"/>
              <a:t>Investigate the case, using any tools</a:t>
            </a:r>
          </a:p>
          <a:p>
            <a:pPr eaLnBrk="1" hangingPunct="1"/>
            <a:r>
              <a:rPr lang="en-GB" dirty="0" smtClean="0"/>
              <a:t>Write a report using a given template</a:t>
            </a:r>
          </a:p>
          <a:p>
            <a:pPr eaLnBrk="1" hangingPunct="1">
              <a:buFontTx/>
              <a:buNone/>
            </a:pPr>
            <a:endParaRPr lang="en-GB" dirty="0" smtClean="0"/>
          </a:p>
          <a:p>
            <a:pPr eaLnBrk="1" hangingPunct="1"/>
            <a:r>
              <a:rPr lang="en-GB" dirty="0" smtClean="0"/>
              <a:t>Present the evidence in court as an expert witness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517712" y="0"/>
            <a:ext cx="8108576" cy="6858000"/>
          </a:xfrm>
          <a:prstGeom prst="rect">
            <a:avLst/>
          </a:prstGeom>
          <a:noFill/>
          <a:ln w="9525">
            <a:noFill/>
            <a:miter lim="800000"/>
            <a:headEnd/>
            <a:tailEnd/>
          </a:ln>
        </p:spPr>
      </p:pic>
      <p:sp>
        <p:nvSpPr>
          <p:cNvPr id="3" name="Oval 2"/>
          <p:cNvSpPr/>
          <p:nvPr/>
        </p:nvSpPr>
        <p:spPr>
          <a:xfrm>
            <a:off x="3203848" y="1556792"/>
            <a:ext cx="1008063"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Oval 4"/>
          <p:cNvSpPr/>
          <p:nvPr/>
        </p:nvSpPr>
        <p:spPr>
          <a:xfrm>
            <a:off x="6588224" y="3068960"/>
            <a:ext cx="1584325"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6588224" y="1484784"/>
            <a:ext cx="158417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cstate="print"/>
          <a:srcRect/>
          <a:stretch>
            <a:fillRect/>
          </a:stretch>
        </p:blipFill>
        <p:spPr bwMode="auto">
          <a:xfrm>
            <a:off x="0" y="260350"/>
            <a:ext cx="9144000" cy="5659438"/>
          </a:xfrm>
          <a:prstGeom prst="rect">
            <a:avLst/>
          </a:prstGeom>
          <a:noFill/>
          <a:ln w="9525">
            <a:noFill/>
            <a:miter lim="800000"/>
            <a:headEnd/>
            <a:tailEnd/>
          </a:ln>
        </p:spPr>
      </p:pic>
      <p:cxnSp>
        <p:nvCxnSpPr>
          <p:cNvPr id="5" name="Straight Arrow Connector 4"/>
          <p:cNvCxnSpPr/>
          <p:nvPr/>
        </p:nvCxnSpPr>
        <p:spPr>
          <a:xfrm rot="10800000">
            <a:off x="5572125" y="4357688"/>
            <a:ext cx="2857500" cy="2143125"/>
          </a:xfrm>
          <a:prstGeom prst="straightConnector1">
            <a:avLst/>
          </a:prstGeom>
          <a:ln w="254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0800000">
            <a:off x="4214813" y="5857875"/>
            <a:ext cx="1000125" cy="785813"/>
          </a:xfrm>
          <a:prstGeom prst="straightConnector1">
            <a:avLst/>
          </a:prstGeom>
          <a:ln w="25400">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a:off x="5214938" y="3643313"/>
            <a:ext cx="1143000" cy="1587"/>
          </a:xfrm>
          <a:prstGeom prst="straightConnector1">
            <a:avLst/>
          </a:prstGeom>
          <a:ln w="2540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6" name="TextBox 2"/>
          <p:cNvSpPr txBox="1">
            <a:spLocks noChangeArrowheads="1"/>
          </p:cNvSpPr>
          <p:nvPr/>
        </p:nvSpPr>
        <p:spPr bwMode="auto">
          <a:xfrm>
            <a:off x="1907704" y="6021288"/>
            <a:ext cx="1728787" cy="584200"/>
          </a:xfrm>
          <a:prstGeom prst="rect">
            <a:avLst/>
          </a:prstGeom>
          <a:noFill/>
          <a:ln w="9525">
            <a:noFill/>
            <a:miter lim="800000"/>
            <a:headEnd/>
            <a:tailEnd/>
          </a:ln>
        </p:spPr>
        <p:txBody>
          <a:bodyPr>
            <a:spAutoFit/>
          </a:bodyPr>
          <a:lstStyle/>
          <a:p>
            <a:r>
              <a:rPr lang="en-GB" sz="3200" dirty="0" err="1">
                <a:solidFill>
                  <a:srgbClr val="FF0000"/>
                </a:solidFill>
              </a:rPr>
              <a:t>EnCase</a:t>
            </a:r>
            <a:endParaRPr lang="en-GB"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95288" y="928688"/>
            <a:ext cx="8229600" cy="5524500"/>
          </a:xfrm>
        </p:spPr>
        <p:txBody>
          <a:bodyPr/>
          <a:lstStyle/>
          <a:p>
            <a:pPr eaLnBrk="1" hangingPunct="1"/>
            <a:r>
              <a:rPr lang="en-GB" smtClean="0"/>
              <a:t>What are we looking for? </a:t>
            </a:r>
          </a:p>
          <a:p>
            <a:pPr eaLnBrk="1" hangingPunct="1"/>
            <a:endParaRPr lang="en-GB" sz="1800" smtClean="0"/>
          </a:p>
          <a:p>
            <a:pPr eaLnBrk="1" hangingPunct="1"/>
            <a:r>
              <a:rPr lang="en-GB" smtClean="0"/>
              <a:t>Hidden files</a:t>
            </a:r>
          </a:p>
          <a:p>
            <a:pPr lvl="1" eaLnBrk="1" hangingPunct="1"/>
            <a:r>
              <a:rPr lang="en-GB" smtClean="0"/>
              <a:t>use Hfind (tool to locate hidden files)</a:t>
            </a:r>
          </a:p>
          <a:p>
            <a:pPr lvl="1" eaLnBrk="1" hangingPunct="1"/>
            <a:r>
              <a:rPr lang="en-GB" smtClean="0"/>
              <a:t>hidden file attributes</a:t>
            </a:r>
          </a:p>
          <a:p>
            <a:pPr lvl="1" eaLnBrk="1" hangingPunct="1"/>
            <a:r>
              <a:rPr lang="en-GB" smtClean="0"/>
              <a:t>steganography</a:t>
            </a:r>
          </a:p>
          <a:p>
            <a:pPr lvl="1" eaLnBrk="1" hangingPunct="1"/>
            <a:r>
              <a:rPr lang="en-GB" smtClean="0"/>
              <a:t>slack space</a:t>
            </a:r>
          </a:p>
          <a:p>
            <a:pPr lvl="1" eaLnBrk="1" hangingPunct="1"/>
            <a:r>
              <a:rPr lang="en-GB" smtClean="0"/>
              <a:t>unallocated clusters</a:t>
            </a:r>
          </a:p>
          <a:p>
            <a:pPr lvl="1" eaLnBrk="1" hangingPunct="1"/>
            <a:r>
              <a:rPr lang="en-GB" smtClean="0"/>
              <a:t>file mangling</a:t>
            </a:r>
          </a:p>
          <a:p>
            <a:pPr lvl="1" eaLnBrk="1" hangingPunct="1"/>
            <a:r>
              <a:rPr lang="en-GB" smtClean="0"/>
              <a:t>recycle bin</a:t>
            </a:r>
          </a:p>
          <a:p>
            <a:pPr lvl="1" eaLnBrk="1" hangingPunct="1"/>
            <a:r>
              <a:rPr lang="en-GB" smtClean="0"/>
              <a:t>deleted files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9552" y="404664"/>
            <a:ext cx="8229600" cy="777875"/>
          </a:xfrm>
        </p:spPr>
        <p:txBody>
          <a:bodyPr/>
          <a:lstStyle/>
          <a:p>
            <a:pPr eaLnBrk="1" hangingPunct="1"/>
            <a:r>
              <a:rPr lang="en-GB" sz="3200" b="1" dirty="0" smtClean="0"/>
              <a:t>Alternate Data Streams (ADS)</a:t>
            </a:r>
          </a:p>
        </p:txBody>
      </p:sp>
      <p:sp>
        <p:nvSpPr>
          <p:cNvPr id="12291" name="Rectangle 3"/>
          <p:cNvSpPr>
            <a:spLocks noGrp="1" noChangeArrowheads="1"/>
          </p:cNvSpPr>
          <p:nvPr>
            <p:ph idx="1"/>
          </p:nvPr>
        </p:nvSpPr>
        <p:spPr>
          <a:xfrm>
            <a:off x="457200" y="1196752"/>
            <a:ext cx="8507413" cy="5327873"/>
          </a:xfrm>
        </p:spPr>
        <p:txBody>
          <a:bodyPr/>
          <a:lstStyle/>
          <a:p>
            <a:pPr marL="273050" lvl="1" indent="-273050" eaLnBrk="1" hangingPunct="1">
              <a:lnSpc>
                <a:spcPct val="90000"/>
              </a:lnSpc>
              <a:buClr>
                <a:srgbClr val="0BD0D9"/>
              </a:buClr>
              <a:buSzPct val="95000"/>
            </a:pPr>
            <a:r>
              <a:rPr lang="en-GB" dirty="0" smtClean="0"/>
              <a:t>NTFS - provide  advanced functionality  (metadata)</a:t>
            </a:r>
          </a:p>
          <a:p>
            <a:pPr lvl="1" eaLnBrk="1" hangingPunct="1">
              <a:lnSpc>
                <a:spcPct val="90000"/>
              </a:lnSpc>
            </a:pPr>
            <a:r>
              <a:rPr lang="en-GB" dirty="0" smtClean="0"/>
              <a:t>storage of distributed link tracking Object Identifiers (OIDs) </a:t>
            </a:r>
          </a:p>
          <a:p>
            <a:pPr lvl="1" eaLnBrk="1" hangingPunct="1">
              <a:lnSpc>
                <a:spcPct val="90000"/>
              </a:lnSpc>
            </a:pPr>
            <a:r>
              <a:rPr lang="en-GB" dirty="0" err="1" smtClean="0"/>
              <a:t>indexable</a:t>
            </a:r>
            <a:r>
              <a:rPr lang="en-GB" dirty="0" smtClean="0"/>
              <a:t> content summaries for files</a:t>
            </a:r>
          </a:p>
          <a:p>
            <a:pPr lvl="1" eaLnBrk="1" hangingPunct="1">
              <a:lnSpc>
                <a:spcPct val="90000"/>
              </a:lnSpc>
            </a:pPr>
            <a:r>
              <a:rPr lang="en-GB" dirty="0" smtClean="0"/>
              <a:t>thumbnail images</a:t>
            </a:r>
          </a:p>
          <a:p>
            <a:pPr eaLnBrk="1" hangingPunct="1">
              <a:lnSpc>
                <a:spcPct val="90000"/>
              </a:lnSpc>
            </a:pPr>
            <a:r>
              <a:rPr lang="en-GB" dirty="0" smtClean="0"/>
              <a:t>Compatibility with Mac Hierarchical File System (HFS)</a:t>
            </a:r>
          </a:p>
          <a:p>
            <a:pPr eaLnBrk="1" hangingPunct="1">
              <a:lnSpc>
                <a:spcPct val="90000"/>
              </a:lnSpc>
            </a:pPr>
            <a:r>
              <a:rPr lang="en-GB" dirty="0" smtClean="0"/>
              <a:t>Holds </a:t>
            </a:r>
          </a:p>
          <a:p>
            <a:pPr lvl="1" eaLnBrk="1" hangingPunct="1">
              <a:lnSpc>
                <a:spcPct val="90000"/>
              </a:lnSpc>
            </a:pPr>
            <a:r>
              <a:rPr lang="en-GB" dirty="0" smtClean="0"/>
              <a:t>information on author, etc. </a:t>
            </a:r>
          </a:p>
          <a:p>
            <a:pPr lvl="1" eaLnBrk="1" hangingPunct="1">
              <a:lnSpc>
                <a:spcPct val="90000"/>
              </a:lnSpc>
            </a:pPr>
            <a:r>
              <a:rPr lang="en-GB" dirty="0" smtClean="0"/>
              <a:t>security information – e.g. access permissions</a:t>
            </a:r>
          </a:p>
          <a:p>
            <a:pPr eaLnBrk="1" hangingPunct="1">
              <a:lnSpc>
                <a:spcPct val="90000"/>
              </a:lnSpc>
            </a:pPr>
            <a:endParaRPr lang="en-GB" dirty="0" smtClean="0"/>
          </a:p>
          <a:p>
            <a:pPr eaLnBrk="1" hangingPunct="1">
              <a:lnSpc>
                <a:spcPct val="90000"/>
              </a:lnSpc>
            </a:pPr>
            <a:r>
              <a:rPr lang="en-GB" dirty="0" smtClean="0"/>
              <a:t>However, they can store anything – such as executable applications, encrypted data, music MP3, copyrighted, classified, sensitive information, Trojan code, .bmp .jpg. .gif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40" y="1628800"/>
            <a:ext cx="2808312" cy="369332"/>
          </a:xfrm>
          <a:prstGeom prst="rect">
            <a:avLst/>
          </a:prstGeom>
          <a:noFill/>
          <a:ln w="38100">
            <a:solidFill>
              <a:schemeClr val="accent1"/>
            </a:solidFill>
          </a:ln>
        </p:spPr>
        <p:txBody>
          <a:bodyPr wrap="square" rtlCol="0">
            <a:spAutoFit/>
          </a:bodyPr>
          <a:lstStyle/>
          <a:p>
            <a:pPr algn="ctr"/>
            <a:r>
              <a:rPr lang="en-GB" dirty="0" smtClean="0"/>
              <a:t>Main unnamed stream</a:t>
            </a:r>
            <a:endParaRPr lang="en-GB" dirty="0"/>
          </a:p>
        </p:txBody>
      </p:sp>
      <p:sp>
        <p:nvSpPr>
          <p:cNvPr id="3" name="TextBox 2"/>
          <p:cNvSpPr txBox="1"/>
          <p:nvPr/>
        </p:nvSpPr>
        <p:spPr>
          <a:xfrm>
            <a:off x="827584" y="1052736"/>
            <a:ext cx="1224136" cy="369332"/>
          </a:xfrm>
          <a:prstGeom prst="rect">
            <a:avLst/>
          </a:prstGeom>
          <a:noFill/>
          <a:ln>
            <a:solidFill>
              <a:schemeClr val="accent1"/>
            </a:solidFill>
          </a:ln>
        </p:spPr>
        <p:txBody>
          <a:bodyPr wrap="square" rtlCol="0">
            <a:spAutoFit/>
          </a:bodyPr>
          <a:lstStyle/>
          <a:p>
            <a:r>
              <a:rPr lang="en-GB" dirty="0" smtClean="0"/>
              <a:t>Myfile.ext</a:t>
            </a:r>
            <a:endParaRPr lang="en-GB" dirty="0"/>
          </a:p>
        </p:txBody>
      </p:sp>
      <p:cxnSp>
        <p:nvCxnSpPr>
          <p:cNvPr id="5" name="Elbow Connector 4"/>
          <p:cNvCxnSpPr/>
          <p:nvPr/>
        </p:nvCxnSpPr>
        <p:spPr>
          <a:xfrm>
            <a:off x="1763688" y="1412776"/>
            <a:ext cx="1368152" cy="432048"/>
          </a:xfrm>
          <a:prstGeom prst="bentConnector3">
            <a:avLst>
              <a:gd name="adj1" fmla="val -2435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7584" y="2348880"/>
            <a:ext cx="748883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03848" y="2708920"/>
            <a:ext cx="2808312" cy="369332"/>
          </a:xfrm>
          <a:prstGeom prst="rect">
            <a:avLst/>
          </a:prstGeom>
          <a:noFill/>
          <a:ln w="38100">
            <a:solidFill>
              <a:srgbClr val="FF00FF"/>
            </a:solidFill>
          </a:ln>
        </p:spPr>
        <p:txBody>
          <a:bodyPr wrap="square" rtlCol="0">
            <a:spAutoFit/>
          </a:bodyPr>
          <a:lstStyle/>
          <a:p>
            <a:pPr algn="ctr"/>
            <a:r>
              <a:rPr lang="en-GB" dirty="0" smtClean="0"/>
              <a:t>Stream 1</a:t>
            </a:r>
            <a:endParaRPr lang="en-GB" dirty="0"/>
          </a:p>
        </p:txBody>
      </p:sp>
      <p:sp>
        <p:nvSpPr>
          <p:cNvPr id="13" name="TextBox 12"/>
          <p:cNvSpPr txBox="1"/>
          <p:nvPr/>
        </p:nvSpPr>
        <p:spPr>
          <a:xfrm>
            <a:off x="3203848" y="3212976"/>
            <a:ext cx="2808312" cy="369332"/>
          </a:xfrm>
          <a:prstGeom prst="rect">
            <a:avLst/>
          </a:prstGeom>
          <a:noFill/>
          <a:ln w="38100">
            <a:solidFill>
              <a:srgbClr val="FF00FF"/>
            </a:solidFill>
          </a:ln>
        </p:spPr>
        <p:txBody>
          <a:bodyPr wrap="square" rtlCol="0">
            <a:spAutoFit/>
          </a:bodyPr>
          <a:lstStyle/>
          <a:p>
            <a:pPr algn="ctr"/>
            <a:r>
              <a:rPr lang="en-GB" dirty="0" smtClean="0"/>
              <a:t>Stream 2</a:t>
            </a:r>
            <a:endParaRPr lang="en-GB" dirty="0"/>
          </a:p>
        </p:txBody>
      </p:sp>
      <p:sp>
        <p:nvSpPr>
          <p:cNvPr id="14" name="TextBox 13"/>
          <p:cNvSpPr txBox="1"/>
          <p:nvPr/>
        </p:nvSpPr>
        <p:spPr>
          <a:xfrm>
            <a:off x="3203848" y="4365104"/>
            <a:ext cx="2808312" cy="369332"/>
          </a:xfrm>
          <a:prstGeom prst="rect">
            <a:avLst/>
          </a:prstGeom>
          <a:noFill/>
          <a:ln w="38100">
            <a:solidFill>
              <a:srgbClr val="FF00FF"/>
            </a:solidFill>
          </a:ln>
        </p:spPr>
        <p:txBody>
          <a:bodyPr wrap="square" rtlCol="0">
            <a:spAutoFit/>
          </a:bodyPr>
          <a:lstStyle/>
          <a:p>
            <a:pPr algn="ctr"/>
            <a:r>
              <a:rPr lang="en-GB" dirty="0" smtClean="0"/>
              <a:t>Stream n</a:t>
            </a:r>
            <a:endParaRPr lang="en-GB" dirty="0"/>
          </a:p>
        </p:txBody>
      </p:sp>
      <p:sp>
        <p:nvSpPr>
          <p:cNvPr id="15" name="Rectangle 14"/>
          <p:cNvSpPr/>
          <p:nvPr/>
        </p:nvSpPr>
        <p:spPr>
          <a:xfrm>
            <a:off x="2987824" y="1268760"/>
            <a:ext cx="3456384" cy="3816424"/>
          </a:xfrm>
          <a:prstGeom prst="rect">
            <a:avLst/>
          </a:prstGeom>
          <a:noFill/>
          <a:ln w="317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ight Brace 15"/>
          <p:cNvSpPr/>
          <p:nvPr/>
        </p:nvSpPr>
        <p:spPr>
          <a:xfrm>
            <a:off x="6660232" y="1412776"/>
            <a:ext cx="432048" cy="720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Right Brace 16"/>
          <p:cNvSpPr/>
          <p:nvPr/>
        </p:nvSpPr>
        <p:spPr>
          <a:xfrm>
            <a:off x="6732240" y="2564904"/>
            <a:ext cx="432048" cy="2448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TextBox 17"/>
          <p:cNvSpPr txBox="1"/>
          <p:nvPr/>
        </p:nvSpPr>
        <p:spPr>
          <a:xfrm>
            <a:off x="7164288" y="1340768"/>
            <a:ext cx="1440160" cy="646331"/>
          </a:xfrm>
          <a:prstGeom prst="rect">
            <a:avLst/>
          </a:prstGeom>
          <a:noFill/>
        </p:spPr>
        <p:txBody>
          <a:bodyPr wrap="square" rtlCol="0">
            <a:spAutoFit/>
          </a:bodyPr>
          <a:lstStyle/>
          <a:p>
            <a:r>
              <a:rPr lang="en-GB" dirty="0" smtClean="0"/>
              <a:t>Visible to all file systems</a:t>
            </a:r>
            <a:endParaRPr lang="en-GB" dirty="0"/>
          </a:p>
        </p:txBody>
      </p:sp>
      <p:sp>
        <p:nvSpPr>
          <p:cNvPr id="19" name="TextBox 18"/>
          <p:cNvSpPr txBox="1"/>
          <p:nvPr/>
        </p:nvSpPr>
        <p:spPr>
          <a:xfrm>
            <a:off x="7236296" y="3212976"/>
            <a:ext cx="1440160" cy="1200329"/>
          </a:xfrm>
          <a:prstGeom prst="rect">
            <a:avLst/>
          </a:prstGeom>
          <a:noFill/>
        </p:spPr>
        <p:txBody>
          <a:bodyPr wrap="square" rtlCol="0">
            <a:spAutoFit/>
          </a:bodyPr>
          <a:lstStyle/>
          <a:p>
            <a:r>
              <a:rPr lang="en-GB" dirty="0" smtClean="0"/>
              <a:t>Visible to NTFS volumes only</a:t>
            </a:r>
            <a:endParaRPr lang="en-GB" dirty="0"/>
          </a:p>
        </p:txBody>
      </p:sp>
      <p:sp>
        <p:nvSpPr>
          <p:cNvPr id="20" name="TextBox 19"/>
          <p:cNvSpPr txBox="1"/>
          <p:nvPr/>
        </p:nvSpPr>
        <p:spPr>
          <a:xfrm>
            <a:off x="539552" y="2708920"/>
            <a:ext cx="2304256" cy="369332"/>
          </a:xfrm>
          <a:prstGeom prst="rect">
            <a:avLst/>
          </a:prstGeom>
          <a:noFill/>
        </p:spPr>
        <p:txBody>
          <a:bodyPr wrap="square" rtlCol="0">
            <a:spAutoFit/>
          </a:bodyPr>
          <a:lstStyle/>
          <a:p>
            <a:r>
              <a:rPr lang="en-GB" dirty="0" err="1" smtClean="0"/>
              <a:t>Myfile.ext:Stream</a:t>
            </a:r>
            <a:r>
              <a:rPr lang="en-GB" dirty="0" smtClean="0"/>
              <a:t> 1</a:t>
            </a:r>
            <a:endParaRPr lang="en-GB" dirty="0"/>
          </a:p>
        </p:txBody>
      </p:sp>
      <p:sp>
        <p:nvSpPr>
          <p:cNvPr id="21" name="TextBox 20"/>
          <p:cNvSpPr txBox="1"/>
          <p:nvPr/>
        </p:nvSpPr>
        <p:spPr>
          <a:xfrm>
            <a:off x="539552" y="3212976"/>
            <a:ext cx="2304256" cy="369332"/>
          </a:xfrm>
          <a:prstGeom prst="rect">
            <a:avLst/>
          </a:prstGeom>
          <a:noFill/>
        </p:spPr>
        <p:txBody>
          <a:bodyPr wrap="square" rtlCol="0">
            <a:spAutoFit/>
          </a:bodyPr>
          <a:lstStyle/>
          <a:p>
            <a:r>
              <a:rPr lang="en-GB" dirty="0" err="1" smtClean="0"/>
              <a:t>Myfile.ext:Stream</a:t>
            </a:r>
            <a:r>
              <a:rPr lang="en-GB" dirty="0" smtClean="0"/>
              <a:t> 2</a:t>
            </a:r>
            <a:endParaRPr lang="en-GB" dirty="0"/>
          </a:p>
        </p:txBody>
      </p:sp>
      <p:sp>
        <p:nvSpPr>
          <p:cNvPr id="22" name="TextBox 21"/>
          <p:cNvSpPr txBox="1"/>
          <p:nvPr/>
        </p:nvSpPr>
        <p:spPr>
          <a:xfrm>
            <a:off x="611560" y="4437112"/>
            <a:ext cx="2304256" cy="369332"/>
          </a:xfrm>
          <a:prstGeom prst="rect">
            <a:avLst/>
          </a:prstGeom>
          <a:noFill/>
        </p:spPr>
        <p:txBody>
          <a:bodyPr wrap="square" rtlCol="0">
            <a:spAutoFit/>
          </a:bodyPr>
          <a:lstStyle/>
          <a:p>
            <a:r>
              <a:rPr lang="en-GB" dirty="0" err="1" smtClean="0"/>
              <a:t>Myfile.ext:Stream</a:t>
            </a:r>
            <a:r>
              <a:rPr lang="en-GB" dirty="0" smtClean="0"/>
              <a:t> n</a:t>
            </a:r>
            <a:endParaRPr lang="en-GB" dirty="0"/>
          </a:p>
        </p:txBody>
      </p:sp>
      <p:sp>
        <p:nvSpPr>
          <p:cNvPr id="23" name="Text Box 17"/>
          <p:cNvSpPr txBox="1">
            <a:spLocks noChangeArrowheads="1"/>
          </p:cNvSpPr>
          <p:nvPr/>
        </p:nvSpPr>
        <p:spPr bwMode="auto">
          <a:xfrm>
            <a:off x="611560" y="5661248"/>
            <a:ext cx="7920038" cy="1015663"/>
          </a:xfrm>
          <a:prstGeom prst="rect">
            <a:avLst/>
          </a:prstGeom>
          <a:noFill/>
          <a:ln w="9525">
            <a:noFill/>
            <a:miter lim="800000"/>
            <a:headEnd/>
            <a:tailEnd/>
          </a:ln>
        </p:spPr>
        <p:txBody>
          <a:bodyPr>
            <a:spAutoFit/>
          </a:bodyPr>
          <a:lstStyle/>
          <a:p>
            <a:pPr algn="ctr">
              <a:spcBef>
                <a:spcPct val="50000"/>
              </a:spcBef>
            </a:pPr>
            <a:r>
              <a:rPr lang="en-GB" sz="2400" dirty="0"/>
              <a:t>Does this show up when the file is listed</a:t>
            </a:r>
            <a:r>
              <a:rPr lang="en-GB" sz="2400" dirty="0" smtClean="0"/>
              <a:t>?</a:t>
            </a:r>
          </a:p>
          <a:p>
            <a:pPr algn="ctr">
              <a:spcBef>
                <a:spcPct val="50000"/>
              </a:spcBef>
            </a:pPr>
            <a:r>
              <a:rPr lang="en-GB" sz="2400" dirty="0" smtClean="0"/>
              <a:t>Can you see the size of the stream?</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p:bldP spid="19" grpId="0"/>
      <p:bldP spid="20" grpId="0"/>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827584" y="-95250"/>
            <a:ext cx="7658100" cy="6953250"/>
          </a:xfrm>
          <a:prstGeom prst="rect">
            <a:avLst/>
          </a:prstGeom>
          <a:noFill/>
          <a:ln w="9525">
            <a:noFill/>
            <a:miter lim="800000"/>
            <a:headEnd/>
            <a:tailEnd/>
          </a:ln>
        </p:spPr>
      </p:pic>
      <p:sp>
        <p:nvSpPr>
          <p:cNvPr id="3" name="Oval 2"/>
          <p:cNvSpPr/>
          <p:nvPr/>
        </p:nvSpPr>
        <p:spPr>
          <a:xfrm>
            <a:off x="467544" y="6237312"/>
            <a:ext cx="5214938"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640960" cy="5904655"/>
          </a:xfrm>
        </p:spPr>
        <p:txBody>
          <a:bodyPr/>
          <a:lstStyle/>
          <a:p>
            <a:r>
              <a:rPr lang="en-GB" dirty="0" smtClean="0"/>
              <a:t>ADSs can be attached to folders and drives</a:t>
            </a:r>
          </a:p>
          <a:p>
            <a:r>
              <a:rPr lang="en-GB" dirty="0" smtClean="0"/>
              <a:t>Have no attributes of their own</a:t>
            </a:r>
          </a:p>
          <a:p>
            <a:r>
              <a:rPr lang="en-GB" dirty="0" smtClean="0"/>
              <a:t>Malicious files may not be detected by anti-spyware</a:t>
            </a:r>
          </a:p>
          <a:p>
            <a:r>
              <a:rPr lang="en-GB" dirty="0" smtClean="0"/>
              <a:t>MS Windows provides no utilities to detect ADS</a:t>
            </a:r>
          </a:p>
          <a:p>
            <a:r>
              <a:rPr lang="en-GB" dirty="0" smtClean="0"/>
              <a:t>Streams have been used to remotely exploit web servers using</a:t>
            </a:r>
          </a:p>
          <a:p>
            <a:pPr algn="ctr">
              <a:buNone/>
            </a:pPr>
            <a:r>
              <a:rPr lang="en-GB" dirty="0" smtClean="0"/>
              <a:t>http://www.abc.com/index.asp:$DATA</a:t>
            </a:r>
          </a:p>
          <a:p>
            <a:endParaRPr lang="en-GB" dirty="0" smtClean="0"/>
          </a:p>
          <a:p>
            <a:pPr>
              <a:buNone/>
            </a:pPr>
            <a:r>
              <a:rPr lang="en-GB" dirty="0" smtClean="0"/>
              <a:t>Good news</a:t>
            </a:r>
          </a:p>
          <a:p>
            <a:r>
              <a:rPr lang="en-GB" dirty="0" smtClean="0"/>
              <a:t>Cannot accidentally execute a stream</a:t>
            </a:r>
          </a:p>
          <a:p>
            <a:r>
              <a:rPr lang="en-GB" dirty="0" smtClean="0"/>
              <a:t>Internet protocols that transfer files don’t support streams</a:t>
            </a:r>
          </a:p>
          <a:p>
            <a:endParaRPr lang="en-GB" dirty="0" smtClean="0"/>
          </a:p>
          <a:p>
            <a:endParaRPr lang="en-GB" dirty="0" smtClean="0"/>
          </a:p>
          <a:p>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251520" y="548680"/>
            <a:ext cx="8640960" cy="6166445"/>
          </a:xfrm>
        </p:spPr>
        <p:txBody>
          <a:bodyPr/>
          <a:lstStyle/>
          <a:p>
            <a:pPr eaLnBrk="1" hangingPunct="1">
              <a:buFontTx/>
              <a:buNone/>
            </a:pPr>
            <a:r>
              <a:rPr lang="en-GB" sz="2800" dirty="0" smtClean="0"/>
              <a:t>How to create an ADS?</a:t>
            </a:r>
          </a:p>
          <a:p>
            <a:pPr eaLnBrk="1" hangingPunct="1"/>
            <a:r>
              <a:rPr lang="en-GB" sz="2800" dirty="0" smtClean="0"/>
              <a:t>Use </a:t>
            </a:r>
          </a:p>
          <a:p>
            <a:pPr lvl="1" eaLnBrk="1" hangingPunct="1"/>
            <a:r>
              <a:rPr lang="en-GB" dirty="0" smtClean="0"/>
              <a:t>redirection ( &gt; ) and :</a:t>
            </a:r>
          </a:p>
          <a:p>
            <a:pPr lvl="1" eaLnBrk="1" hangingPunct="1"/>
            <a:r>
              <a:rPr lang="en-GB" dirty="0" smtClean="0"/>
              <a:t>GUI utilities e.g. Streams.exe </a:t>
            </a:r>
          </a:p>
          <a:p>
            <a:pPr lvl="1" eaLnBrk="1" hangingPunct="1"/>
            <a:r>
              <a:rPr lang="en-GB" dirty="0" smtClean="0"/>
              <a:t>Windows Management Instrumentation Methods from a VBScript </a:t>
            </a:r>
          </a:p>
          <a:p>
            <a:pPr eaLnBrk="1" hangingPunct="1"/>
            <a:r>
              <a:rPr lang="en-GB" sz="2800" dirty="0" smtClean="0"/>
              <a:t>Data can be compressed or encrypted prior to being written to the stream</a:t>
            </a:r>
          </a:p>
          <a:p>
            <a:pPr eaLnBrk="1" hangingPunct="1"/>
            <a:r>
              <a:rPr lang="en-GB" sz="2800" dirty="0" smtClean="0"/>
              <a:t>Add password</a:t>
            </a:r>
          </a:p>
          <a:p>
            <a:pPr eaLnBrk="1" hangingPunct="1"/>
            <a:r>
              <a:rPr lang="en-GB" sz="2800" dirty="0" smtClean="0"/>
              <a:t>Searching for ADS </a:t>
            </a:r>
          </a:p>
          <a:p>
            <a:pPr lvl="1" eaLnBrk="1" hangingPunct="1"/>
            <a:r>
              <a:rPr lang="en-GB" dirty="0" smtClean="0"/>
              <a:t>Streams.exe</a:t>
            </a:r>
          </a:p>
          <a:p>
            <a:pPr lvl="1" eaLnBrk="1" hangingPunct="1"/>
            <a:r>
              <a:rPr lang="en-GB" dirty="0" smtClean="0"/>
              <a:t>LADS.exe</a:t>
            </a:r>
          </a:p>
          <a:p>
            <a:pPr lvl="1" eaLnBrk="1" hangingPunct="1"/>
            <a:r>
              <a:rPr lang="en-GB" dirty="0" smtClean="0"/>
              <a:t>CrucialADS.exe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5">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9144000" cy="306896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0" y="3068960"/>
            <a:ext cx="9144000" cy="3789040"/>
          </a:xfrm>
          <a:prstGeom prst="rect">
            <a:avLst/>
          </a:prstGeom>
          <a:noFill/>
          <a:ln w="9525">
            <a:noFill/>
            <a:miter lim="800000"/>
            <a:headEnd/>
            <a:tailEnd/>
          </a:ln>
        </p:spPr>
      </p:pic>
      <p:cxnSp>
        <p:nvCxnSpPr>
          <p:cNvPr id="7" name="Straight Arrow Connector 6"/>
          <p:cNvCxnSpPr/>
          <p:nvPr/>
        </p:nvCxnSpPr>
        <p:spPr>
          <a:xfrm flipH="1">
            <a:off x="5652120" y="1484784"/>
            <a:ext cx="2016224" cy="1440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635896" y="2852936"/>
            <a:ext cx="2808312" cy="28083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52120" y="2420888"/>
            <a:ext cx="2880320" cy="400110"/>
          </a:xfrm>
          <a:prstGeom prst="rect">
            <a:avLst/>
          </a:prstGeom>
          <a:noFill/>
        </p:spPr>
        <p:txBody>
          <a:bodyPr wrap="square" rtlCol="0">
            <a:spAutoFit/>
          </a:bodyPr>
          <a:lstStyle/>
          <a:p>
            <a:r>
              <a:rPr lang="en-GB" sz="2000" dirty="0" smtClean="0">
                <a:solidFill>
                  <a:srgbClr val="FF0000"/>
                </a:solidFill>
              </a:rPr>
              <a:t>Has anything changed?</a:t>
            </a:r>
            <a:endParaRPr lang="en-GB" sz="2000" dirty="0">
              <a:solidFill>
                <a:srgbClr val="FF0000"/>
              </a:solidFill>
            </a:endParaRPr>
          </a:p>
        </p:txBody>
      </p:sp>
      <p:sp>
        <p:nvSpPr>
          <p:cNvPr id="12" name="TextBox 11"/>
          <p:cNvSpPr txBox="1"/>
          <p:nvPr/>
        </p:nvSpPr>
        <p:spPr>
          <a:xfrm>
            <a:off x="5652120" y="404664"/>
            <a:ext cx="1584176" cy="369332"/>
          </a:xfrm>
          <a:prstGeom prst="rect">
            <a:avLst/>
          </a:prstGeom>
          <a:noFill/>
        </p:spPr>
        <p:txBody>
          <a:bodyPr wrap="square" rtlCol="0">
            <a:spAutoFit/>
          </a:bodyPr>
          <a:lstStyle/>
          <a:p>
            <a:r>
              <a:rPr lang="en-GB" dirty="0" smtClean="0">
                <a:solidFill>
                  <a:srgbClr val="FF0000"/>
                </a:solidFill>
              </a:rPr>
              <a:t>BEFORE</a:t>
            </a:r>
            <a:endParaRPr lang="en-GB" dirty="0">
              <a:solidFill>
                <a:srgbClr val="FF0000"/>
              </a:solidFill>
            </a:endParaRPr>
          </a:p>
        </p:txBody>
      </p:sp>
      <p:sp>
        <p:nvSpPr>
          <p:cNvPr id="13" name="TextBox 12"/>
          <p:cNvSpPr txBox="1"/>
          <p:nvPr/>
        </p:nvSpPr>
        <p:spPr>
          <a:xfrm>
            <a:off x="5868144" y="6093296"/>
            <a:ext cx="2736304" cy="369332"/>
          </a:xfrm>
          <a:prstGeom prst="rect">
            <a:avLst/>
          </a:prstGeom>
          <a:noFill/>
        </p:spPr>
        <p:txBody>
          <a:bodyPr wrap="square" rtlCol="0">
            <a:spAutoFit/>
          </a:bodyPr>
          <a:lstStyle/>
          <a:p>
            <a:r>
              <a:rPr lang="en-GB" dirty="0" smtClean="0">
                <a:solidFill>
                  <a:srgbClr val="FF0000"/>
                </a:solidFill>
              </a:rPr>
              <a:t>AFTER writing ADS</a:t>
            </a:r>
            <a:endParaRPr lang="en-GB"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5445224"/>
            <a:ext cx="8280920" cy="1412776"/>
          </a:xfrm>
        </p:spPr>
        <p:txBody>
          <a:bodyPr/>
          <a:lstStyle/>
          <a:p>
            <a:r>
              <a:rPr lang="en-GB" dirty="0" smtClean="0"/>
              <a:t>This could have been Netcat.exe</a:t>
            </a:r>
          </a:p>
          <a:p>
            <a:r>
              <a:rPr lang="en-GB" dirty="0" smtClean="0"/>
              <a:t>Renamed as a common file</a:t>
            </a:r>
          </a:p>
          <a:p>
            <a:r>
              <a:rPr lang="en-GB" dirty="0" smtClean="0"/>
              <a:t>Set it running to listen on a port</a:t>
            </a:r>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0" y="0"/>
            <a:ext cx="9144000" cy="2619501"/>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996788" y="2276872"/>
            <a:ext cx="7147212" cy="3168352"/>
          </a:xfrm>
          <a:prstGeom prst="rect">
            <a:avLst/>
          </a:prstGeom>
          <a:noFill/>
          <a:ln w="9525">
            <a:noFill/>
            <a:miter lim="800000"/>
            <a:headEnd/>
            <a:tailEnd/>
          </a:ln>
        </p:spPr>
      </p:pic>
      <p:sp>
        <p:nvSpPr>
          <p:cNvPr id="6" name="Rectangle 5"/>
          <p:cNvSpPr/>
          <p:nvPr/>
        </p:nvSpPr>
        <p:spPr>
          <a:xfrm>
            <a:off x="3131840" y="1700808"/>
            <a:ext cx="2005742" cy="369332"/>
          </a:xfrm>
          <a:prstGeom prst="rect">
            <a:avLst/>
          </a:prstGeom>
        </p:spPr>
        <p:txBody>
          <a:bodyPr wrap="none">
            <a:spAutoFit/>
          </a:bodyPr>
          <a:lstStyle/>
          <a:p>
            <a:r>
              <a:rPr lang="en-GB" dirty="0" smtClean="0"/>
              <a:t>Detecting an ADS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3568" y="260648"/>
            <a:ext cx="7586662" cy="777875"/>
          </a:xfrm>
        </p:spPr>
        <p:txBody>
          <a:bodyPr/>
          <a:lstStyle/>
          <a:p>
            <a:pPr eaLnBrk="1" hangingPunct="1"/>
            <a:r>
              <a:rPr lang="en-GB" sz="3600" dirty="0" smtClean="0"/>
              <a:t>Topics</a:t>
            </a:r>
          </a:p>
        </p:txBody>
      </p:sp>
      <p:sp>
        <p:nvSpPr>
          <p:cNvPr id="10243" name="Rectangle 3"/>
          <p:cNvSpPr>
            <a:spLocks noGrp="1" noChangeArrowheads="1"/>
          </p:cNvSpPr>
          <p:nvPr>
            <p:ph idx="1"/>
          </p:nvPr>
        </p:nvSpPr>
        <p:spPr>
          <a:xfrm>
            <a:off x="251520" y="1143000"/>
            <a:ext cx="8892480" cy="5715000"/>
          </a:xfrm>
        </p:spPr>
        <p:txBody>
          <a:bodyPr/>
          <a:lstStyle/>
          <a:p>
            <a:pPr eaLnBrk="1" hangingPunct="1">
              <a:lnSpc>
                <a:spcPct val="80000"/>
              </a:lnSpc>
            </a:pPr>
            <a:r>
              <a:rPr lang="en-GB" sz="2800" dirty="0" smtClean="0"/>
              <a:t> Common crimes, Report writing</a:t>
            </a:r>
          </a:p>
          <a:p>
            <a:pPr eaLnBrk="1" hangingPunct="1">
              <a:lnSpc>
                <a:spcPct val="80000"/>
              </a:lnSpc>
            </a:pPr>
            <a:r>
              <a:rPr lang="en-GB" sz="2800" dirty="0" smtClean="0"/>
              <a:t> The Law, CMA, RIPA, PCJA</a:t>
            </a:r>
          </a:p>
          <a:p>
            <a:pPr eaLnBrk="1" hangingPunct="1">
              <a:lnSpc>
                <a:spcPct val="80000"/>
              </a:lnSpc>
            </a:pPr>
            <a:r>
              <a:rPr lang="en-GB" sz="2800" dirty="0" smtClean="0"/>
              <a:t> Collecting/presenting legal evidence</a:t>
            </a:r>
          </a:p>
          <a:p>
            <a:pPr eaLnBrk="1" hangingPunct="1">
              <a:lnSpc>
                <a:spcPct val="80000"/>
              </a:lnSpc>
            </a:pPr>
            <a:r>
              <a:rPr lang="en-GB" sz="2800" dirty="0" smtClean="0"/>
              <a:t> Introduction to Tools (</a:t>
            </a:r>
            <a:r>
              <a:rPr lang="en-GB" sz="2800" dirty="0" err="1" smtClean="0"/>
              <a:t>EnCase</a:t>
            </a:r>
            <a:r>
              <a:rPr lang="en-GB" sz="2800" dirty="0" smtClean="0"/>
              <a:t>, FTK, </a:t>
            </a:r>
            <a:r>
              <a:rPr lang="en-GB" sz="2800" dirty="0" err="1" smtClean="0"/>
              <a:t>hexeditor</a:t>
            </a:r>
            <a:r>
              <a:rPr lang="en-GB" sz="2800" dirty="0" smtClean="0"/>
              <a:t>, +)</a:t>
            </a:r>
          </a:p>
          <a:p>
            <a:pPr eaLnBrk="1" hangingPunct="1">
              <a:lnSpc>
                <a:spcPct val="80000"/>
              </a:lnSpc>
            </a:pPr>
            <a:r>
              <a:rPr lang="en-GB" sz="2800" dirty="0" smtClean="0"/>
              <a:t> Chain of evidence, creating read only images</a:t>
            </a:r>
          </a:p>
          <a:p>
            <a:pPr eaLnBrk="1" hangingPunct="1">
              <a:lnSpc>
                <a:spcPct val="80000"/>
              </a:lnSpc>
            </a:pPr>
            <a:r>
              <a:rPr lang="en-GB" sz="2800" dirty="0" smtClean="0"/>
              <a:t> Hiding information</a:t>
            </a:r>
          </a:p>
          <a:p>
            <a:pPr eaLnBrk="1" hangingPunct="1">
              <a:lnSpc>
                <a:spcPct val="80000"/>
              </a:lnSpc>
            </a:pPr>
            <a:r>
              <a:rPr lang="en-GB" sz="2800" dirty="0" smtClean="0"/>
              <a:t> Windows artefacts </a:t>
            </a:r>
          </a:p>
          <a:p>
            <a:pPr eaLnBrk="1" hangingPunct="1">
              <a:lnSpc>
                <a:spcPct val="80000"/>
              </a:lnSpc>
            </a:pPr>
            <a:r>
              <a:rPr lang="en-GB" sz="2800" dirty="0" smtClean="0"/>
              <a:t> Deleted </a:t>
            </a:r>
            <a:r>
              <a:rPr lang="en-GB" sz="2800" dirty="0" smtClean="0"/>
              <a:t>files</a:t>
            </a:r>
          </a:p>
          <a:p>
            <a:pPr eaLnBrk="1" hangingPunct="1">
              <a:lnSpc>
                <a:spcPct val="80000"/>
              </a:lnSpc>
            </a:pPr>
            <a:r>
              <a:rPr lang="en-GB" sz="2800" dirty="0" smtClean="0"/>
              <a:t> Graphic formats – compression – headers - content</a:t>
            </a:r>
          </a:p>
          <a:p>
            <a:pPr eaLnBrk="1" hangingPunct="1">
              <a:lnSpc>
                <a:spcPct val="80000"/>
              </a:lnSpc>
            </a:pPr>
            <a:r>
              <a:rPr lang="en-GB" sz="2800" dirty="0" smtClean="0"/>
              <a:t> File Systems, disks and hard drives, other media</a:t>
            </a:r>
          </a:p>
          <a:p>
            <a:pPr eaLnBrk="1" hangingPunct="1">
              <a:lnSpc>
                <a:spcPct val="80000"/>
              </a:lnSpc>
            </a:pPr>
            <a:r>
              <a:rPr lang="en-GB" sz="2800" dirty="0" smtClean="0"/>
              <a:t> Operating Systems and volatile memory</a:t>
            </a:r>
          </a:p>
          <a:p>
            <a:pPr eaLnBrk="1" hangingPunct="1">
              <a:lnSpc>
                <a:spcPct val="80000"/>
              </a:lnSpc>
            </a:pPr>
            <a:r>
              <a:rPr lang="en-GB" sz="2800" dirty="0" smtClean="0"/>
              <a:t> Introduction to Mobile Phones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a:xfrm>
            <a:off x="457200" y="1071563"/>
            <a:ext cx="8435975" cy="5381625"/>
          </a:xfrm>
        </p:spPr>
        <p:txBody>
          <a:bodyPr/>
          <a:lstStyle/>
          <a:p>
            <a:pPr eaLnBrk="1" hangingPunct="1">
              <a:buFontTx/>
              <a:buNone/>
            </a:pPr>
            <a:r>
              <a:rPr lang="en-GB" sz="3200" smtClean="0"/>
              <a:t>Steganography</a:t>
            </a:r>
            <a:r>
              <a:rPr lang="en-GB" smtClean="0"/>
              <a:t> </a:t>
            </a:r>
          </a:p>
          <a:p>
            <a:pPr eaLnBrk="1" hangingPunct="1"/>
            <a:r>
              <a:rPr lang="en-GB" smtClean="0"/>
              <a:t>The art of concealing information in plain sight</a:t>
            </a:r>
          </a:p>
          <a:p>
            <a:pPr eaLnBrk="1" hangingPunct="1"/>
            <a:r>
              <a:rPr lang="en-GB" smtClean="0"/>
              <a:t>Two methods</a:t>
            </a:r>
          </a:p>
          <a:p>
            <a:pPr lvl="1" eaLnBrk="1" hangingPunct="1"/>
            <a:r>
              <a:rPr lang="en-GB" smtClean="0"/>
              <a:t>insertion – one file is inserted into another</a:t>
            </a:r>
          </a:p>
          <a:p>
            <a:pPr lvl="1" eaLnBrk="1" hangingPunct="1"/>
            <a:r>
              <a:rPr lang="en-GB" smtClean="0"/>
              <a:t>substitution – replaces bits of a carrier with bits from the covert file </a:t>
            </a:r>
          </a:p>
          <a:p>
            <a:pPr eaLnBrk="1" hangingPunct="1"/>
            <a:r>
              <a:rPr lang="en-GB" smtClean="0"/>
              <a:t>the carrier program must behave normally</a:t>
            </a:r>
          </a:p>
          <a:p>
            <a:pPr eaLnBrk="1" hangingPunct="1"/>
            <a:endParaRPr lang="en-GB" smtClean="0"/>
          </a:p>
          <a:p>
            <a:pPr eaLnBrk="1" hangingPunct="1"/>
            <a:r>
              <a:rPr lang="en-GB" smtClean="0"/>
              <a:t>Good candidates bitmaps, GIFs and MPEGs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5" descr="bluespotted"/>
          <p:cNvPicPr>
            <a:picLocks noChangeAspect="1" noChangeArrowheads="1"/>
          </p:cNvPicPr>
          <p:nvPr/>
        </p:nvPicPr>
        <p:blipFill>
          <a:blip r:embed="rId2" cstate="print"/>
          <a:srcRect/>
          <a:stretch>
            <a:fillRect/>
          </a:stretch>
        </p:blipFill>
        <p:spPr bwMode="auto">
          <a:xfrm>
            <a:off x="4643438" y="2708275"/>
            <a:ext cx="4283075" cy="3425825"/>
          </a:xfrm>
          <a:prstGeom prst="rect">
            <a:avLst/>
          </a:prstGeom>
          <a:noFill/>
          <a:ln w="9525">
            <a:noFill/>
            <a:miter lim="800000"/>
            <a:headEnd/>
            <a:tailEnd/>
          </a:ln>
        </p:spPr>
      </p:pic>
      <p:pic>
        <p:nvPicPr>
          <p:cNvPr id="49155" name="Picture 6" descr="bluespotted"/>
          <p:cNvPicPr>
            <a:picLocks noChangeAspect="1" noChangeArrowheads="1"/>
          </p:cNvPicPr>
          <p:nvPr/>
        </p:nvPicPr>
        <p:blipFill>
          <a:blip r:embed="rId2" cstate="print"/>
          <a:srcRect/>
          <a:stretch>
            <a:fillRect/>
          </a:stretch>
        </p:blipFill>
        <p:spPr bwMode="auto">
          <a:xfrm>
            <a:off x="179388" y="2708275"/>
            <a:ext cx="4319587" cy="3455988"/>
          </a:xfrm>
          <a:prstGeom prst="rect">
            <a:avLst/>
          </a:prstGeom>
          <a:noFill/>
          <a:ln w="9525">
            <a:noFill/>
            <a:miter lim="800000"/>
            <a:headEnd/>
            <a:tailEnd/>
          </a:ln>
        </p:spPr>
      </p:pic>
      <p:sp>
        <p:nvSpPr>
          <p:cNvPr id="94215" name="Text Box 7"/>
          <p:cNvSpPr txBox="1">
            <a:spLocks noChangeArrowheads="1"/>
          </p:cNvSpPr>
          <p:nvPr/>
        </p:nvSpPr>
        <p:spPr bwMode="auto">
          <a:xfrm>
            <a:off x="971550" y="6308725"/>
            <a:ext cx="2305050" cy="366713"/>
          </a:xfrm>
          <a:prstGeom prst="rect">
            <a:avLst/>
          </a:prstGeom>
          <a:noFill/>
          <a:ln w="9525">
            <a:noFill/>
            <a:miter lim="800000"/>
            <a:headEnd/>
            <a:tailEnd/>
          </a:ln>
        </p:spPr>
        <p:txBody>
          <a:bodyPr>
            <a:spAutoFit/>
          </a:bodyPr>
          <a:lstStyle/>
          <a:p>
            <a:pPr algn="ctr">
              <a:spcBef>
                <a:spcPct val="50000"/>
              </a:spcBef>
            </a:pPr>
            <a:r>
              <a:rPr lang="en-GB"/>
              <a:t>Before – 103KB</a:t>
            </a:r>
          </a:p>
        </p:txBody>
      </p:sp>
      <p:sp>
        <p:nvSpPr>
          <p:cNvPr id="94216" name="Text Box 8"/>
          <p:cNvSpPr txBox="1">
            <a:spLocks noChangeArrowheads="1"/>
          </p:cNvSpPr>
          <p:nvPr/>
        </p:nvSpPr>
        <p:spPr bwMode="auto">
          <a:xfrm>
            <a:off x="6011863" y="6237288"/>
            <a:ext cx="1800225" cy="366712"/>
          </a:xfrm>
          <a:prstGeom prst="rect">
            <a:avLst/>
          </a:prstGeom>
          <a:noFill/>
          <a:ln w="9525">
            <a:noFill/>
            <a:miter lim="800000"/>
            <a:headEnd/>
            <a:tailEnd/>
          </a:ln>
        </p:spPr>
        <p:txBody>
          <a:bodyPr>
            <a:spAutoFit/>
          </a:bodyPr>
          <a:lstStyle/>
          <a:p>
            <a:pPr algn="ctr">
              <a:spcBef>
                <a:spcPct val="50000"/>
              </a:spcBef>
            </a:pPr>
            <a:r>
              <a:rPr lang="en-GB"/>
              <a:t>After – 101 KB</a:t>
            </a:r>
          </a:p>
        </p:txBody>
      </p:sp>
      <p:pic>
        <p:nvPicPr>
          <p:cNvPr id="49158" name="Picture 9"/>
          <p:cNvPicPr>
            <a:picLocks noChangeAspect="1" noChangeArrowheads="1"/>
          </p:cNvPicPr>
          <p:nvPr/>
        </p:nvPicPr>
        <p:blipFill>
          <a:blip r:embed="rId3" cstate="print"/>
          <a:srcRect/>
          <a:stretch>
            <a:fillRect/>
          </a:stretch>
        </p:blipFill>
        <p:spPr bwMode="auto">
          <a:xfrm>
            <a:off x="323528" y="0"/>
            <a:ext cx="8230655" cy="2600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P spid="942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323528" y="836713"/>
            <a:ext cx="8363272" cy="5616476"/>
          </a:xfrm>
        </p:spPr>
        <p:txBody>
          <a:bodyPr/>
          <a:lstStyle/>
          <a:p>
            <a:pPr eaLnBrk="1" hangingPunct="1">
              <a:buFontTx/>
              <a:buNone/>
            </a:pPr>
            <a:r>
              <a:rPr lang="en-GB" b="1" dirty="0" smtClean="0"/>
              <a:t>File Mangling</a:t>
            </a:r>
            <a:endParaRPr lang="en-GB" dirty="0" smtClean="0"/>
          </a:p>
          <a:p>
            <a:pPr eaLnBrk="1" hangingPunct="1"/>
            <a:r>
              <a:rPr lang="en-GB" dirty="0" smtClean="0"/>
              <a:t>changing the file extension from </a:t>
            </a:r>
          </a:p>
          <a:p>
            <a:pPr lvl="1" eaLnBrk="1" hangingPunct="1"/>
            <a:r>
              <a:rPr lang="en-GB" dirty="0" smtClean="0"/>
              <a:t>.doc to .</a:t>
            </a:r>
            <a:r>
              <a:rPr lang="en-GB" dirty="0" err="1" smtClean="0"/>
              <a:t>xls</a:t>
            </a:r>
            <a:r>
              <a:rPr lang="en-GB" dirty="0" smtClean="0"/>
              <a:t> or from .gif to .jpg or from .mp3 to .wav</a:t>
            </a:r>
          </a:p>
          <a:p>
            <a:pPr eaLnBrk="1" hangingPunct="1"/>
            <a:r>
              <a:rPr lang="en-GB" dirty="0" smtClean="0"/>
              <a:t>inspect the file headers for signatures</a:t>
            </a:r>
          </a:p>
          <a:p>
            <a:pPr eaLnBrk="1" hangingPunct="1"/>
            <a:r>
              <a:rPr lang="en-GB" dirty="0" smtClean="0"/>
              <a:t>File types		.sys  </a:t>
            </a:r>
          </a:p>
          <a:p>
            <a:pPr eaLnBrk="1" hangingPunct="1">
              <a:buFont typeface="Wingdings 2" pitchFamily="18" charset="2"/>
              <a:buNone/>
            </a:pPr>
            <a:r>
              <a:rPr lang="en-GB" dirty="0" smtClean="0"/>
              <a:t>				.</a:t>
            </a:r>
            <a:r>
              <a:rPr lang="en-GB" dirty="0" err="1" smtClean="0"/>
              <a:t>dll</a:t>
            </a:r>
            <a:endParaRPr lang="en-GB" dirty="0" smtClean="0"/>
          </a:p>
          <a:p>
            <a:pPr eaLnBrk="1" hangingPunct="1">
              <a:buFont typeface="Wingdings 2" pitchFamily="18" charset="2"/>
              <a:buNone/>
            </a:pPr>
            <a:r>
              <a:rPr lang="en-GB" dirty="0" smtClean="0"/>
              <a:t>				.</a:t>
            </a:r>
            <a:r>
              <a:rPr lang="en-GB" dirty="0" err="1" smtClean="0"/>
              <a:t>drv</a:t>
            </a:r>
            <a:endParaRPr lang="en-GB" dirty="0" smtClean="0"/>
          </a:p>
          <a:p>
            <a:pPr eaLnBrk="1" hangingPunct="1">
              <a:buFont typeface="Wingdings 2" pitchFamily="18" charset="2"/>
              <a:buNone/>
            </a:pPr>
            <a:r>
              <a:rPr lang="en-GB" dirty="0" smtClean="0"/>
              <a:t>				.exe</a:t>
            </a:r>
          </a:p>
          <a:p>
            <a:pPr eaLnBrk="1" hangingPunct="1"/>
            <a:r>
              <a:rPr lang="en-GB" dirty="0" smtClean="0"/>
              <a:t>MZ signature in the file header</a:t>
            </a:r>
          </a:p>
          <a:p>
            <a:pPr eaLnBrk="1" hangingPunct="1"/>
            <a:endParaRPr lang="en-GB" dirty="0" smtClean="0"/>
          </a:p>
          <a:p>
            <a:pPr eaLnBrk="1" hangingPunct="1"/>
            <a:r>
              <a:rPr lang="en-GB" dirty="0" smtClean="0"/>
              <a:t>Forensic tools, e.g. </a:t>
            </a:r>
            <a:r>
              <a:rPr lang="en-GB" dirty="0" err="1" smtClean="0"/>
              <a:t>EnCase</a:t>
            </a:r>
            <a:r>
              <a:rPr lang="en-GB" dirty="0" smtClean="0"/>
              <a:t> has this facility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cstate="print"/>
          <a:srcRect/>
          <a:stretch>
            <a:fillRect/>
          </a:stretch>
        </p:blipFill>
        <p:spPr bwMode="auto">
          <a:xfrm>
            <a:off x="900113" y="260350"/>
            <a:ext cx="6911975" cy="2371725"/>
          </a:xfrm>
          <a:prstGeom prst="rect">
            <a:avLst/>
          </a:prstGeom>
          <a:noFill/>
          <a:ln w="9525">
            <a:noFill/>
            <a:miter lim="800000"/>
            <a:headEnd/>
            <a:tailEnd/>
          </a:ln>
        </p:spPr>
      </p:pic>
      <p:pic>
        <p:nvPicPr>
          <p:cNvPr id="54275" name="Picture 5"/>
          <p:cNvPicPr>
            <a:picLocks noChangeAspect="1" noChangeArrowheads="1"/>
          </p:cNvPicPr>
          <p:nvPr/>
        </p:nvPicPr>
        <p:blipFill>
          <a:blip r:embed="rId3" cstate="print"/>
          <a:srcRect/>
          <a:stretch>
            <a:fillRect/>
          </a:stretch>
        </p:blipFill>
        <p:spPr bwMode="auto">
          <a:xfrm>
            <a:off x="1042988" y="3068638"/>
            <a:ext cx="6911975" cy="3363912"/>
          </a:xfrm>
          <a:prstGeom prst="rect">
            <a:avLst/>
          </a:prstGeom>
          <a:noFill/>
          <a:ln w="9525">
            <a:noFill/>
            <a:miter lim="800000"/>
            <a:headEnd/>
            <a:tailEnd/>
          </a:ln>
        </p:spPr>
      </p:pic>
      <p:sp>
        <p:nvSpPr>
          <p:cNvPr id="97286" name="Oval 6"/>
          <p:cNvSpPr>
            <a:spLocks noChangeArrowheads="1"/>
          </p:cNvSpPr>
          <p:nvPr/>
        </p:nvSpPr>
        <p:spPr bwMode="auto">
          <a:xfrm>
            <a:off x="971550" y="5805488"/>
            <a:ext cx="1584325" cy="360362"/>
          </a:xfrm>
          <a:prstGeom prst="ellipse">
            <a:avLst/>
          </a:prstGeom>
          <a:noFill/>
          <a:ln w="19050">
            <a:solidFill>
              <a:srgbClr val="33CCFF"/>
            </a:solidFill>
            <a:round/>
            <a:headEnd/>
            <a:tailEnd/>
          </a:ln>
        </p:spPr>
        <p:txBody>
          <a:bodyPr wrap="none" anchor="ctr"/>
          <a:lstStyle/>
          <a:p>
            <a:endParaRPr lang="en-US"/>
          </a:p>
        </p:txBody>
      </p:sp>
      <p:sp>
        <p:nvSpPr>
          <p:cNvPr id="97287" name="Oval 7"/>
          <p:cNvSpPr>
            <a:spLocks noChangeArrowheads="1"/>
          </p:cNvSpPr>
          <p:nvPr/>
        </p:nvSpPr>
        <p:spPr bwMode="auto">
          <a:xfrm>
            <a:off x="3924300" y="5805488"/>
            <a:ext cx="649288" cy="288925"/>
          </a:xfrm>
          <a:prstGeom prst="ellipse">
            <a:avLst/>
          </a:prstGeom>
          <a:noFill/>
          <a:ln w="19050">
            <a:solidFill>
              <a:srgbClr val="33CCFF"/>
            </a:solidFill>
            <a:round/>
            <a:headEnd/>
            <a:tailEnd/>
          </a:ln>
        </p:spPr>
        <p:txBody>
          <a:bodyPr wrap="none" anchor="ctr"/>
          <a:lstStyle/>
          <a:p>
            <a:endParaRPr lang="en-US"/>
          </a:p>
        </p:txBody>
      </p:sp>
      <p:sp>
        <p:nvSpPr>
          <p:cNvPr id="97288" name="Oval 8"/>
          <p:cNvSpPr>
            <a:spLocks noChangeArrowheads="1"/>
          </p:cNvSpPr>
          <p:nvPr/>
        </p:nvSpPr>
        <p:spPr bwMode="auto">
          <a:xfrm>
            <a:off x="900113" y="5373688"/>
            <a:ext cx="1584325" cy="287337"/>
          </a:xfrm>
          <a:prstGeom prst="ellipse">
            <a:avLst/>
          </a:prstGeom>
          <a:noFill/>
          <a:ln w="19050">
            <a:solidFill>
              <a:srgbClr val="FF0000"/>
            </a:solidFill>
            <a:round/>
            <a:headEnd/>
            <a:tailEnd/>
          </a:ln>
        </p:spPr>
        <p:txBody>
          <a:bodyPr wrap="none" anchor="ctr"/>
          <a:lstStyle/>
          <a:p>
            <a:endParaRPr lang="en-US"/>
          </a:p>
        </p:txBody>
      </p:sp>
      <p:sp>
        <p:nvSpPr>
          <p:cNvPr id="97289" name="Oval 9"/>
          <p:cNvSpPr>
            <a:spLocks noChangeArrowheads="1"/>
          </p:cNvSpPr>
          <p:nvPr/>
        </p:nvSpPr>
        <p:spPr bwMode="auto">
          <a:xfrm>
            <a:off x="3924300" y="5373688"/>
            <a:ext cx="647700" cy="287337"/>
          </a:xfrm>
          <a:prstGeom prst="ellipse">
            <a:avLst/>
          </a:prstGeom>
          <a:noFill/>
          <a:ln w="19050">
            <a:solidFill>
              <a:srgbClr val="FF0000"/>
            </a:solidFill>
            <a:round/>
            <a:headEnd/>
            <a:tailEnd/>
          </a:ln>
        </p:spPr>
        <p:txBody>
          <a:bodyPr wrap="none" anchor="ctr"/>
          <a:lstStyle/>
          <a:p>
            <a:endParaRPr lang="en-US"/>
          </a:p>
        </p:txBody>
      </p:sp>
      <p:sp>
        <p:nvSpPr>
          <p:cNvPr id="97290" name="Oval 10"/>
          <p:cNvSpPr>
            <a:spLocks noChangeArrowheads="1"/>
          </p:cNvSpPr>
          <p:nvPr/>
        </p:nvSpPr>
        <p:spPr bwMode="auto">
          <a:xfrm>
            <a:off x="827088" y="4797425"/>
            <a:ext cx="1584325" cy="215900"/>
          </a:xfrm>
          <a:prstGeom prst="ellipse">
            <a:avLst/>
          </a:prstGeom>
          <a:noFill/>
          <a:ln w="19050">
            <a:solidFill>
              <a:srgbClr val="33CCFF"/>
            </a:solidFill>
            <a:round/>
            <a:headEnd/>
            <a:tailEnd/>
          </a:ln>
        </p:spPr>
        <p:txBody>
          <a:bodyPr wrap="none" anchor="ctr"/>
          <a:lstStyle/>
          <a:p>
            <a:endParaRPr lang="en-US"/>
          </a:p>
        </p:txBody>
      </p:sp>
      <p:sp>
        <p:nvSpPr>
          <p:cNvPr id="97291" name="Oval 11"/>
          <p:cNvSpPr>
            <a:spLocks noChangeArrowheads="1"/>
          </p:cNvSpPr>
          <p:nvPr/>
        </p:nvSpPr>
        <p:spPr bwMode="auto">
          <a:xfrm>
            <a:off x="3924300" y="4797425"/>
            <a:ext cx="649288" cy="215900"/>
          </a:xfrm>
          <a:prstGeom prst="ellipse">
            <a:avLst/>
          </a:prstGeom>
          <a:noFill/>
          <a:ln w="19050">
            <a:solidFill>
              <a:srgbClr val="33CCFF"/>
            </a:solidFill>
            <a:round/>
            <a:headEnd/>
            <a:tailEnd/>
          </a:ln>
        </p:spPr>
        <p:txBody>
          <a:bodyPr wrap="none" anchor="ctr"/>
          <a:lstStyle/>
          <a:p>
            <a:endParaRPr lang="en-US"/>
          </a:p>
        </p:txBody>
      </p:sp>
      <p:sp>
        <p:nvSpPr>
          <p:cNvPr id="97293" name="Line 13"/>
          <p:cNvSpPr>
            <a:spLocks noChangeShapeType="1"/>
          </p:cNvSpPr>
          <p:nvPr/>
        </p:nvSpPr>
        <p:spPr bwMode="auto">
          <a:xfrm flipH="1">
            <a:off x="1979613" y="2276475"/>
            <a:ext cx="1079500" cy="504825"/>
          </a:xfrm>
          <a:prstGeom prst="line">
            <a:avLst/>
          </a:prstGeom>
          <a:noFill/>
          <a:ln w="28575">
            <a:solidFill>
              <a:srgbClr val="FF0000"/>
            </a:solidFill>
            <a:round/>
            <a:headEnd type="triangle" w="med" len="med"/>
            <a:tailEnd/>
          </a:ln>
        </p:spPr>
        <p:txBody>
          <a:bodyPr/>
          <a:lstStyle/>
          <a:p>
            <a:endParaRPr lang="en-GB"/>
          </a:p>
        </p:txBody>
      </p:sp>
      <p:sp>
        <p:nvSpPr>
          <p:cNvPr id="97294" name="Line 14"/>
          <p:cNvSpPr>
            <a:spLocks noChangeShapeType="1"/>
          </p:cNvSpPr>
          <p:nvPr/>
        </p:nvSpPr>
        <p:spPr bwMode="auto">
          <a:xfrm>
            <a:off x="539750" y="4365625"/>
            <a:ext cx="647700" cy="287338"/>
          </a:xfrm>
          <a:prstGeom prst="line">
            <a:avLst/>
          </a:prstGeom>
          <a:noFill/>
          <a:ln w="38100">
            <a:solidFill>
              <a:srgbClr val="FF0000"/>
            </a:solidFill>
            <a:round/>
            <a:headEnd/>
            <a:tailEnd type="triangle" w="med" len="med"/>
          </a:ln>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2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7293"/>
                                        </p:tgtEl>
                                        <p:attrNameLst>
                                          <p:attrName>style.visibility</p:attrName>
                                        </p:attrNameLst>
                                      </p:cBhvr>
                                      <p:to>
                                        <p:strVal val="visible"/>
                                      </p:to>
                                    </p:set>
                                    <p:animEffect transition="in" filter="wipe(down)">
                                      <p:cBhvr>
                                        <p:cTn id="19" dur="500"/>
                                        <p:tgtEl>
                                          <p:spTgt spid="97293"/>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728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728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7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animBg="1"/>
      <p:bldP spid="97287" grpId="0" animBg="1"/>
      <p:bldP spid="97288" grpId="0" animBg="1"/>
      <p:bldP spid="97289" grpId="0" animBg="1"/>
      <p:bldP spid="97290" grpId="0" animBg="1"/>
      <p:bldP spid="97291" grpId="0" animBg="1"/>
      <p:bldP spid="97293" grpId="0" animBg="1"/>
      <p:bldP spid="972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GB" smtClean="0"/>
              <a:t>Conclusion</a:t>
            </a:r>
          </a:p>
        </p:txBody>
      </p:sp>
      <p:sp>
        <p:nvSpPr>
          <p:cNvPr id="55299" name="Rectangle 3"/>
          <p:cNvSpPr>
            <a:spLocks noGrp="1" noChangeArrowheads="1"/>
          </p:cNvSpPr>
          <p:nvPr>
            <p:ph idx="1"/>
          </p:nvPr>
        </p:nvSpPr>
        <p:spPr>
          <a:xfrm>
            <a:off x="457200" y="1928813"/>
            <a:ext cx="8229600" cy="4452937"/>
          </a:xfrm>
        </p:spPr>
        <p:txBody>
          <a:bodyPr/>
          <a:lstStyle/>
          <a:p>
            <a:pPr eaLnBrk="1" hangingPunct="1"/>
            <a:r>
              <a:rPr lang="en-GB" smtClean="0"/>
              <a:t>Collecting evidence is not easy</a:t>
            </a:r>
          </a:p>
          <a:p>
            <a:pPr eaLnBrk="1" hangingPunct="1"/>
            <a:r>
              <a:rPr lang="en-GB" smtClean="0"/>
              <a:t>Presenting evidence for a court is even harder</a:t>
            </a:r>
          </a:p>
          <a:p>
            <a:pPr eaLnBrk="1" hangingPunct="1"/>
            <a:r>
              <a:rPr lang="en-GB" smtClean="0"/>
              <a:t>Very important to maintain the chain of custody</a:t>
            </a:r>
          </a:p>
          <a:p>
            <a:pPr eaLnBrk="1" hangingPunct="1"/>
            <a:endParaRPr lang="en-GB" smtClean="0"/>
          </a:p>
          <a:p>
            <a:pPr eaLnBrk="1" hangingPunct="1"/>
            <a:r>
              <a:rPr lang="en-GB" smtClean="0"/>
              <a:t>Bottom line – very hard to get convictions</a:t>
            </a:r>
          </a:p>
          <a:p>
            <a:pPr eaLnBrk="1" hangingPunct="1"/>
            <a:r>
              <a:rPr lang="en-GB" smtClean="0"/>
              <a:t>Many companies just plug the hole</a:t>
            </a:r>
          </a:p>
          <a:p>
            <a:pPr eaLnBrk="1" hangingPunct="1"/>
            <a:endParaRPr lang="en-GB"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260350"/>
            <a:ext cx="8229600" cy="1143000"/>
          </a:xfrm>
        </p:spPr>
        <p:txBody>
          <a:bodyPr/>
          <a:lstStyle/>
          <a:p>
            <a:pPr eaLnBrk="1" hangingPunct="1"/>
            <a:r>
              <a:rPr lang="en-GB" smtClean="0"/>
              <a:t>Lab</a:t>
            </a:r>
          </a:p>
        </p:txBody>
      </p:sp>
      <p:sp>
        <p:nvSpPr>
          <p:cNvPr id="56323" name="Rectangle 3"/>
          <p:cNvSpPr>
            <a:spLocks noGrp="1" noChangeArrowheads="1"/>
          </p:cNvSpPr>
          <p:nvPr>
            <p:ph idx="1"/>
          </p:nvPr>
        </p:nvSpPr>
        <p:spPr>
          <a:xfrm>
            <a:off x="457200" y="1844675"/>
            <a:ext cx="8229600" cy="4281488"/>
          </a:xfrm>
        </p:spPr>
        <p:txBody>
          <a:bodyPr/>
          <a:lstStyle/>
          <a:p>
            <a:pPr marL="609600" indent="-609600" eaLnBrk="1" hangingPunct="1">
              <a:buFontTx/>
              <a:buAutoNum type="arabicPeriod"/>
            </a:pPr>
            <a:r>
              <a:rPr lang="en-GB" smtClean="0"/>
              <a:t>Things are not always as they appear</a:t>
            </a:r>
          </a:p>
          <a:p>
            <a:pPr marL="609600" indent="-609600" eaLnBrk="1" hangingPunct="1">
              <a:buFontTx/>
              <a:buAutoNum type="arabicPeriod"/>
            </a:pPr>
            <a:r>
              <a:rPr lang="en-GB" smtClean="0"/>
              <a:t>Capturing Volatile Information</a:t>
            </a:r>
          </a:p>
          <a:p>
            <a:pPr marL="609600" indent="-609600" eaLnBrk="1" hangingPunct="1">
              <a:buFontTx/>
              <a:buAutoNum type="arabicPeriod"/>
            </a:pPr>
            <a:r>
              <a:rPr lang="en-GB" smtClean="0"/>
              <a:t>Other Tools – run on a command line</a:t>
            </a:r>
          </a:p>
          <a:p>
            <a:pPr marL="609600" indent="-609600" eaLnBrk="1" hangingPunct="1">
              <a:buFontTx/>
              <a:buAutoNum type="arabicPeriod"/>
            </a:pPr>
            <a:r>
              <a:rPr lang="en-GB" smtClean="0"/>
              <a:t>Creating Alternative Data Streams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dirty="0" smtClean="0"/>
              <a:t>Introduction</a:t>
            </a:r>
          </a:p>
        </p:txBody>
      </p:sp>
      <p:sp>
        <p:nvSpPr>
          <p:cNvPr id="11267" name="Rectangle 3"/>
          <p:cNvSpPr>
            <a:spLocks noGrp="1" noChangeArrowheads="1"/>
          </p:cNvSpPr>
          <p:nvPr>
            <p:ph idx="1"/>
          </p:nvPr>
        </p:nvSpPr>
        <p:spPr>
          <a:xfrm>
            <a:off x="457200" y="2071688"/>
            <a:ext cx="8229600" cy="4452937"/>
          </a:xfrm>
        </p:spPr>
        <p:txBody>
          <a:bodyPr/>
          <a:lstStyle/>
          <a:p>
            <a:pPr eaLnBrk="1" hangingPunct="1"/>
            <a:r>
              <a:rPr lang="en-US" sz="2800" dirty="0" smtClean="0"/>
              <a:t>Where is the Evidence</a:t>
            </a:r>
          </a:p>
          <a:p>
            <a:pPr eaLnBrk="1" hangingPunct="1"/>
            <a:r>
              <a:rPr lang="en-US" sz="2800" dirty="0" smtClean="0"/>
              <a:t>What is the Evidence</a:t>
            </a:r>
          </a:p>
          <a:p>
            <a:pPr eaLnBrk="1" hangingPunct="1"/>
            <a:r>
              <a:rPr lang="en-US" sz="2800" dirty="0" smtClean="0"/>
              <a:t>Computer Forensic Tools</a:t>
            </a:r>
          </a:p>
          <a:p>
            <a:pPr eaLnBrk="1" hangingPunct="1"/>
            <a:r>
              <a:rPr lang="en-US" sz="2800" dirty="0" smtClean="0"/>
              <a:t>Documenting the Investigation</a:t>
            </a:r>
          </a:p>
          <a:p>
            <a:pPr eaLnBrk="1" hangingPunct="1"/>
            <a:r>
              <a:rPr lang="en-US" dirty="0" smtClean="0"/>
              <a:t>Handling the Crime Scene</a:t>
            </a:r>
          </a:p>
          <a:p>
            <a:pPr lvl="1" eaLnBrk="1" hangingPunct="1"/>
            <a:r>
              <a:rPr lang="en-US" dirty="0" smtClean="0"/>
              <a:t>Ears, Eyes, Hands</a:t>
            </a:r>
          </a:p>
          <a:p>
            <a:pPr lvl="1" eaLnBrk="1" hangingPunct="1"/>
            <a:r>
              <a:rPr lang="en-US" dirty="0" smtClean="0"/>
              <a:t>Computer Evidence</a:t>
            </a:r>
          </a:p>
          <a:p>
            <a:pPr lvl="1" eaLnBrk="1" hangingPunct="1"/>
            <a:r>
              <a:rPr lang="en-US" dirty="0" smtClean="0"/>
              <a:t>Digital Evidence</a:t>
            </a:r>
          </a:p>
          <a:p>
            <a:pPr eaLnBrk="1" hangingPunct="1"/>
            <a:endParaRPr lang="en-US" sz="2800" dirty="0" smtClean="0"/>
          </a:p>
          <a:p>
            <a:pPr eaLnBrk="1" hangingPunct="1"/>
            <a:endParaRPr lang="en-US" sz="28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457200" y="1071563"/>
            <a:ext cx="8229600" cy="5054600"/>
          </a:xfrm>
        </p:spPr>
        <p:txBody>
          <a:bodyPr/>
          <a:lstStyle/>
          <a:p>
            <a:pPr eaLnBrk="1" hangingPunct="1"/>
            <a:r>
              <a:rPr lang="en-US" smtClean="0"/>
              <a:t>Crime Scene investigation</a:t>
            </a:r>
          </a:p>
          <a:p>
            <a:pPr eaLnBrk="1" hangingPunct="1"/>
            <a:r>
              <a:rPr lang="en-US" smtClean="0"/>
              <a:t>Searching and Collecting evidence</a:t>
            </a:r>
          </a:p>
          <a:p>
            <a:pPr eaLnBrk="1" hangingPunct="1"/>
            <a:endParaRPr lang="en-US" smtClean="0"/>
          </a:p>
          <a:p>
            <a:pPr eaLnBrk="1" hangingPunct="1"/>
            <a:r>
              <a:rPr lang="en-US" smtClean="0"/>
              <a:t>Do’s and Don’ts</a:t>
            </a:r>
          </a:p>
          <a:p>
            <a:pPr eaLnBrk="1" hangingPunct="1"/>
            <a:endParaRPr lang="en-US" sz="2800" smtClean="0"/>
          </a:p>
          <a:p>
            <a:pPr eaLnBrk="1" hangingPunct="1"/>
            <a:r>
              <a:rPr lang="en-US" sz="2800" smtClean="0"/>
              <a:t>Software used:</a:t>
            </a:r>
          </a:p>
          <a:p>
            <a:pPr lvl="1" eaLnBrk="1" hangingPunct="1"/>
            <a:r>
              <a:rPr lang="en-US" smtClean="0"/>
              <a:t>EnCase </a:t>
            </a:r>
          </a:p>
          <a:p>
            <a:pPr lvl="1" eaLnBrk="1" hangingPunct="1"/>
            <a:r>
              <a:rPr lang="en-US" smtClean="0"/>
              <a:t>FTK</a:t>
            </a:r>
          </a:p>
          <a:p>
            <a:pPr lvl="1" eaLnBrk="1" hangingPunct="1"/>
            <a:r>
              <a:rPr lang="en-US" smtClean="0"/>
              <a:t>Open source products (i.e. Free tools)</a:t>
            </a:r>
          </a:p>
          <a:p>
            <a:pPr lvl="1" eaLnBrk="1" hangingPunct="1"/>
            <a:r>
              <a:rPr lang="en-US" smtClean="0"/>
              <a:t>Virtual PC</a:t>
            </a:r>
            <a:endParaRPr lang="en-GB" smtClean="0"/>
          </a:p>
          <a:p>
            <a:pPr eaLnBrk="1" hangingPunct="1"/>
            <a:endParaRPr lang="en-US" smtClean="0"/>
          </a:p>
          <a:p>
            <a:pPr eaLnBrk="1" hangingPunct="1">
              <a:buFontTx/>
              <a:buNone/>
            </a:pPr>
            <a:endParaRPr lang="en-GB"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smtClean="0"/>
              <a:t>Overview - today</a:t>
            </a:r>
          </a:p>
        </p:txBody>
      </p:sp>
      <p:sp>
        <p:nvSpPr>
          <p:cNvPr id="13315" name="Rectangle 3"/>
          <p:cNvSpPr>
            <a:spLocks noGrp="1" noChangeArrowheads="1"/>
          </p:cNvSpPr>
          <p:nvPr>
            <p:ph idx="1"/>
          </p:nvPr>
        </p:nvSpPr>
        <p:spPr>
          <a:xfrm>
            <a:off x="457200" y="2000250"/>
            <a:ext cx="8229600" cy="4125913"/>
          </a:xfrm>
        </p:spPr>
        <p:txBody>
          <a:bodyPr/>
          <a:lstStyle/>
          <a:p>
            <a:pPr marL="609600" indent="-609600" eaLnBrk="1" hangingPunct="1">
              <a:buFontTx/>
              <a:buAutoNum type="arabicPeriod"/>
            </a:pPr>
            <a:r>
              <a:rPr lang="en-GB" smtClean="0"/>
              <a:t>What is computer forensics?</a:t>
            </a:r>
          </a:p>
          <a:p>
            <a:pPr marL="609600" indent="-609600" eaLnBrk="1" hangingPunct="1">
              <a:buFontTx/>
              <a:buAutoNum type="arabicPeriod"/>
            </a:pPr>
            <a:r>
              <a:rPr lang="en-GB" smtClean="0"/>
              <a:t>Crime Scene</a:t>
            </a:r>
          </a:p>
          <a:p>
            <a:pPr marL="609600" indent="-609600" eaLnBrk="1" hangingPunct="1">
              <a:buFontTx/>
              <a:buAutoNum type="arabicPeriod"/>
            </a:pPr>
            <a:r>
              <a:rPr lang="en-GB" smtClean="0"/>
              <a:t>Types of evidence</a:t>
            </a:r>
          </a:p>
          <a:p>
            <a:pPr marL="609600" indent="-609600" eaLnBrk="1" hangingPunct="1">
              <a:buFontTx/>
              <a:buAutoNum type="arabicPeriod"/>
            </a:pPr>
            <a:r>
              <a:rPr lang="en-GB" smtClean="0"/>
              <a:t>Performing a Disk-based Investigation</a:t>
            </a:r>
          </a:p>
          <a:p>
            <a:pPr marL="609600" indent="-609600" eaLnBrk="1" hangingPunct="1">
              <a:buFontTx/>
              <a:buAutoNum type="arabicPeriod"/>
            </a:pPr>
            <a:r>
              <a:rPr lang="en-GB" smtClean="0"/>
              <a:t>Tools</a:t>
            </a:r>
          </a:p>
          <a:p>
            <a:pPr marL="609600" indent="-609600" eaLnBrk="1" hangingPunct="1">
              <a:buFontTx/>
              <a:buAutoNum type="arabicPeriod"/>
            </a:pPr>
            <a:r>
              <a:rPr lang="en-GB" smtClean="0"/>
              <a:t>What are we looking for?</a:t>
            </a:r>
          </a:p>
          <a:p>
            <a:pPr marL="609600" indent="-609600" eaLnBrk="1" hangingPunct="1">
              <a:buFontTx/>
              <a:buAutoNum type="arabicPeriod"/>
            </a:pPr>
            <a:r>
              <a:rPr lang="en-GB" smtClean="0"/>
              <a:t>Conclusion</a:t>
            </a:r>
          </a:p>
          <a:p>
            <a:pPr marL="609600" indent="-609600" eaLnBrk="1" hangingPunct="1">
              <a:buFontTx/>
              <a:buNone/>
            </a:pPr>
            <a:endParaRPr lang="en-GB"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04850"/>
            <a:ext cx="8229600" cy="723900"/>
          </a:xfrm>
        </p:spPr>
        <p:txBody>
          <a:bodyPr/>
          <a:lstStyle/>
          <a:p>
            <a:pPr eaLnBrk="1" hangingPunct="1"/>
            <a:r>
              <a:rPr lang="en-GB" sz="3600" smtClean="0"/>
              <a:t>What is Computer Forensics?</a:t>
            </a:r>
          </a:p>
        </p:txBody>
      </p:sp>
      <p:sp>
        <p:nvSpPr>
          <p:cNvPr id="3" name="Content Placeholder 2"/>
          <p:cNvSpPr>
            <a:spLocks noGrp="1"/>
          </p:cNvSpPr>
          <p:nvPr>
            <p:ph idx="1"/>
          </p:nvPr>
        </p:nvSpPr>
        <p:spPr>
          <a:xfrm>
            <a:off x="457200" y="1571625"/>
            <a:ext cx="8229600" cy="5000625"/>
          </a:xfrm>
        </p:spPr>
        <p:txBody>
          <a:bodyPr>
            <a:normAutofit fontScale="85000" lnSpcReduction="10000"/>
          </a:bodyPr>
          <a:lstStyle/>
          <a:p>
            <a:pPr marL="274320" indent="-274320" eaLnBrk="1" fontAlgn="auto" hangingPunct="1">
              <a:spcAft>
                <a:spcPts val="0"/>
              </a:spcAft>
              <a:buClr>
                <a:schemeClr val="accent3"/>
              </a:buClr>
              <a:buFont typeface="Wingdings 2"/>
              <a:buChar char=""/>
              <a:defRPr/>
            </a:pPr>
            <a:r>
              <a:rPr lang="en-GB" dirty="0" smtClean="0"/>
              <a:t>Computer Science is a relatively new discipline</a:t>
            </a:r>
          </a:p>
          <a:p>
            <a:pPr marL="274320" indent="-274320" eaLnBrk="1" fontAlgn="auto" hangingPunct="1">
              <a:spcAft>
                <a:spcPts val="0"/>
              </a:spcAft>
              <a:buClr>
                <a:schemeClr val="accent3"/>
              </a:buClr>
              <a:buNone/>
              <a:defRPr/>
            </a:pPr>
            <a:endParaRPr lang="en-GB" dirty="0" smtClean="0"/>
          </a:p>
          <a:p>
            <a:pPr marL="274320" indent="-274320" eaLnBrk="1" fontAlgn="auto" hangingPunct="1">
              <a:spcAft>
                <a:spcPts val="0"/>
              </a:spcAft>
              <a:buClr>
                <a:schemeClr val="accent3"/>
              </a:buClr>
              <a:buFont typeface="Wingdings 2"/>
              <a:buChar char=""/>
              <a:defRPr/>
            </a:pPr>
            <a:r>
              <a:rPr lang="en-GB" dirty="0" smtClean="0"/>
              <a:t>“Computer forensic science is the </a:t>
            </a:r>
            <a:r>
              <a:rPr lang="en-GB" i="1" dirty="0" smtClean="0"/>
              <a:t>science of acquiring</a:t>
            </a:r>
            <a:r>
              <a:rPr lang="en-GB" dirty="0" smtClean="0"/>
              <a:t>, </a:t>
            </a:r>
            <a:r>
              <a:rPr lang="en-GB" i="1" dirty="0" smtClean="0"/>
              <a:t>retrieving</a:t>
            </a:r>
            <a:r>
              <a:rPr lang="en-GB" dirty="0" smtClean="0"/>
              <a:t>, </a:t>
            </a:r>
            <a:r>
              <a:rPr lang="en-GB" i="1" dirty="0" smtClean="0"/>
              <a:t>preserving, and presenting data</a:t>
            </a:r>
            <a:r>
              <a:rPr lang="en-GB" dirty="0" smtClean="0"/>
              <a:t> that has been processed electronically and stored on computer media” [1]</a:t>
            </a:r>
          </a:p>
          <a:p>
            <a:pPr marL="274320" indent="-274320" eaLnBrk="1" fontAlgn="auto" hangingPunct="1">
              <a:spcAft>
                <a:spcPts val="0"/>
              </a:spcAft>
              <a:buClr>
                <a:schemeClr val="accent3"/>
              </a:buClr>
              <a:buFont typeface="Wingdings 2"/>
              <a:buChar char=""/>
              <a:defRPr/>
            </a:pPr>
            <a:endParaRPr lang="en-GB" dirty="0" smtClean="0"/>
          </a:p>
          <a:p>
            <a:pPr marL="274320" indent="-274320" eaLnBrk="1" fontAlgn="auto" hangingPunct="1">
              <a:spcAft>
                <a:spcPts val="0"/>
              </a:spcAft>
              <a:buClr>
                <a:schemeClr val="accent3"/>
              </a:buClr>
              <a:buFont typeface="Wingdings 2"/>
              <a:buChar char=""/>
              <a:defRPr/>
            </a:pPr>
            <a:r>
              <a:rPr lang="en-GB" dirty="0" smtClean="0"/>
              <a:t>“Computer Forensics is the collection, preservation, analysis and court presentation of computer-related evidence.” [2]</a:t>
            </a:r>
          </a:p>
          <a:p>
            <a:pPr marL="274320" indent="-274320" eaLnBrk="1" fontAlgn="auto" hangingPunct="1">
              <a:spcAft>
                <a:spcPts val="0"/>
              </a:spcAft>
              <a:buClr>
                <a:schemeClr val="accent3"/>
              </a:buClr>
              <a:buFont typeface="Wingdings 2"/>
              <a:buChar char=""/>
              <a:defRPr/>
            </a:pPr>
            <a:endParaRPr lang="en-GB" sz="1800" dirty="0" smtClean="0"/>
          </a:p>
          <a:p>
            <a:pPr marL="274320" indent="-274320" eaLnBrk="1" fontAlgn="auto" hangingPunct="1">
              <a:spcAft>
                <a:spcPts val="0"/>
              </a:spcAft>
              <a:buClr>
                <a:schemeClr val="accent3"/>
              </a:buClr>
              <a:buFontTx/>
              <a:buNone/>
              <a:defRPr/>
            </a:pPr>
            <a:r>
              <a:rPr lang="en-GB" dirty="0" smtClean="0"/>
              <a:t>Why do we need Computer Forensics?</a:t>
            </a:r>
          </a:p>
          <a:p>
            <a:pPr marL="274320" indent="-274320" eaLnBrk="1" fontAlgn="auto" hangingPunct="1">
              <a:spcAft>
                <a:spcPts val="0"/>
              </a:spcAft>
              <a:buClr>
                <a:schemeClr val="accent3"/>
              </a:buClr>
              <a:buFont typeface="Wingdings 2"/>
              <a:buChar char=""/>
              <a:defRPr/>
            </a:pPr>
            <a:r>
              <a:rPr lang="en-GB" dirty="0" smtClean="0"/>
              <a:t>Documents in electronic format</a:t>
            </a:r>
          </a:p>
          <a:p>
            <a:pPr marL="274320" indent="-274320" eaLnBrk="1" fontAlgn="auto" hangingPunct="1">
              <a:spcAft>
                <a:spcPts val="0"/>
              </a:spcAft>
              <a:buClr>
                <a:schemeClr val="accent3"/>
              </a:buClr>
              <a:buFont typeface="Wingdings 2"/>
              <a:buChar char=""/>
              <a:defRPr/>
            </a:pPr>
            <a:r>
              <a:rPr lang="en-GB" dirty="0" smtClean="0"/>
              <a:t>Recovery of deleted files</a:t>
            </a:r>
          </a:p>
          <a:p>
            <a:pPr marL="274320" indent="-274320" eaLnBrk="1" fontAlgn="auto" hangingPunct="1">
              <a:spcAft>
                <a:spcPts val="0"/>
              </a:spcAft>
              <a:buClr>
                <a:schemeClr val="accent3"/>
              </a:buClr>
              <a:buFont typeface="Wingdings 2"/>
              <a:buChar char=""/>
              <a:defRPr/>
            </a:pPr>
            <a:r>
              <a:rPr lang="en-GB" dirty="0" smtClean="0"/>
              <a:t>Ensures the preservation and authentication of computer data</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13165</TotalTime>
  <Words>2418</Words>
  <Application>Microsoft Office PowerPoint</Application>
  <PresentationFormat>On-screen Show (4:3)</PresentationFormat>
  <Paragraphs>477</Paragraphs>
  <Slides>55</Slides>
  <Notes>29</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Flow</vt:lpstr>
      <vt:lpstr>1_Flow</vt:lpstr>
      <vt:lpstr>Computer Forensics 2</vt:lpstr>
      <vt:lpstr>Computer Forensics 2</vt:lpstr>
      <vt:lpstr>PowerPoint Presentation</vt:lpstr>
      <vt:lpstr>Coursework</vt:lpstr>
      <vt:lpstr>Topics</vt:lpstr>
      <vt:lpstr>Introduction</vt:lpstr>
      <vt:lpstr>PowerPoint Presentation</vt:lpstr>
      <vt:lpstr>Overview - today</vt:lpstr>
      <vt:lpstr>What is Computer Forensics?</vt:lpstr>
      <vt:lpstr>PowerPoint Presentation</vt:lpstr>
      <vt:lpstr> What is the crime?</vt:lpstr>
      <vt:lpstr>Who might you be working for?</vt:lpstr>
      <vt:lpstr>What is the evidence?</vt:lpstr>
      <vt:lpstr>PowerPoint Presentation</vt:lpstr>
      <vt:lpstr>PowerPoint Presentation</vt:lpstr>
      <vt:lpstr>The Crime Scene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Alternate Data Streams (ADS)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Lab</vt:lpstr>
    </vt:vector>
  </TitlesOfParts>
  <Company>CMS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Security &amp; Computer Systems and Network Implementation, Security &amp; Management</dc:title>
  <dc:creator>Diane Gan</dc:creator>
  <cp:lastModifiedBy>Diane Gan</cp:lastModifiedBy>
  <cp:revision>136</cp:revision>
  <dcterms:created xsi:type="dcterms:W3CDTF">2008-01-23T22:58:33Z</dcterms:created>
  <dcterms:modified xsi:type="dcterms:W3CDTF">2017-01-13T21:26:25Z</dcterms:modified>
</cp:coreProperties>
</file>